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63"/>
  </p:notesMasterIdLst>
  <p:handoutMasterIdLst>
    <p:handoutMasterId r:id="rId64"/>
  </p:handoutMasterIdLst>
  <p:sldIdLst>
    <p:sldId id="303" r:id="rId2"/>
    <p:sldId id="708" r:id="rId3"/>
    <p:sldId id="709" r:id="rId4"/>
    <p:sldId id="710" r:id="rId5"/>
    <p:sldId id="711" r:id="rId6"/>
    <p:sldId id="852" r:id="rId7"/>
    <p:sldId id="854" r:id="rId8"/>
    <p:sldId id="855" r:id="rId9"/>
    <p:sldId id="856" r:id="rId10"/>
    <p:sldId id="857" r:id="rId11"/>
    <p:sldId id="718" r:id="rId12"/>
    <p:sldId id="719" r:id="rId13"/>
    <p:sldId id="720" r:id="rId14"/>
    <p:sldId id="863" r:id="rId15"/>
    <p:sldId id="724" r:id="rId16"/>
    <p:sldId id="723" r:id="rId17"/>
    <p:sldId id="783" r:id="rId18"/>
    <p:sldId id="785" r:id="rId19"/>
    <p:sldId id="786" r:id="rId20"/>
    <p:sldId id="787" r:id="rId21"/>
    <p:sldId id="789" r:id="rId22"/>
    <p:sldId id="784" r:id="rId23"/>
    <p:sldId id="733" r:id="rId24"/>
    <p:sldId id="257" r:id="rId25"/>
    <p:sldId id="765" r:id="rId26"/>
    <p:sldId id="766" r:id="rId27"/>
    <p:sldId id="791" r:id="rId28"/>
    <p:sldId id="759" r:id="rId29"/>
    <p:sldId id="788" r:id="rId30"/>
    <p:sldId id="767" r:id="rId31"/>
    <p:sldId id="773" r:id="rId32"/>
    <p:sldId id="790" r:id="rId33"/>
    <p:sldId id="732" r:id="rId34"/>
    <p:sldId id="740" r:id="rId35"/>
    <p:sldId id="769" r:id="rId36"/>
    <p:sldId id="792" r:id="rId37"/>
    <p:sldId id="818" r:id="rId38"/>
    <p:sldId id="819" r:id="rId39"/>
    <p:sldId id="820" r:id="rId40"/>
    <p:sldId id="821" r:id="rId41"/>
    <p:sldId id="822" r:id="rId42"/>
    <p:sldId id="828" r:id="rId43"/>
    <p:sldId id="829" r:id="rId44"/>
    <p:sldId id="830" r:id="rId45"/>
    <p:sldId id="837" r:id="rId46"/>
    <p:sldId id="843" r:id="rId47"/>
    <p:sldId id="849" r:id="rId48"/>
    <p:sldId id="850" r:id="rId49"/>
    <p:sldId id="851" r:id="rId50"/>
    <p:sldId id="864" r:id="rId51"/>
    <p:sldId id="742" r:id="rId52"/>
    <p:sldId id="743" r:id="rId53"/>
    <p:sldId id="744" r:id="rId54"/>
    <p:sldId id="812" r:id="rId55"/>
    <p:sldId id="745" r:id="rId56"/>
    <p:sldId id="831" r:id="rId57"/>
    <p:sldId id="810" r:id="rId58"/>
    <p:sldId id="865" r:id="rId59"/>
    <p:sldId id="747" r:id="rId60"/>
    <p:sldId id="748" r:id="rId61"/>
    <p:sldId id="866" r:id="rId6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9EDF4"/>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03" d="100"/>
          <a:sy n="103" d="100"/>
        </p:scale>
        <p:origin x="72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3476"/>
    </p:cViewPr>
  </p:sorterViewPr>
  <p:notesViewPr>
    <p:cSldViewPr snapToGrid="0">
      <p:cViewPr varScale="1">
        <p:scale>
          <a:sx n="57" d="100"/>
          <a:sy n="57" d="100"/>
        </p:scale>
        <p:origin x="264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92E.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Meetings\SAWG2\STATS\SA2_STATS_DATA_SP-92E.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92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eetings\SAWG2\STATS\SA2_STATS_DATA_SP-92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Attendance!$B$2:$BO$2</c:f>
              <c:strCache>
                <c:ptCount val="66"/>
                <c:pt idx="0">
                  <c:v>88</c:v>
                </c:pt>
                <c:pt idx="1">
                  <c:v>REL-11 FREEZE:  89</c:v>
                </c:pt>
                <c:pt idx="2">
                  <c:v>90</c:v>
                </c:pt>
                <c:pt idx="3">
                  <c:v>91</c:v>
                </c:pt>
                <c:pt idx="4">
                  <c:v>92</c:v>
                </c:pt>
                <c:pt idx="5">
                  <c:v>93</c:v>
                </c:pt>
                <c:pt idx="6">
                  <c:v>94</c:v>
                </c:pt>
                <c:pt idx="7">
                  <c:v>95</c:v>
                </c:pt>
                <c:pt idx="8">
                  <c:v>96</c:v>
                </c:pt>
                <c:pt idx="9">
                  <c:v>97</c:v>
                </c:pt>
                <c:pt idx="10">
                  <c:v>98</c:v>
                </c:pt>
                <c:pt idx="11">
                  <c:v>99</c:v>
                </c:pt>
                <c:pt idx="12">
                  <c:v>REL-12 FREEZE:  100 </c:v>
                </c:pt>
                <c:pt idx="13">
                  <c:v>101</c:v>
                </c:pt>
                <c:pt idx="14">
                  <c:v>102</c:v>
                </c:pt>
                <c:pt idx="15">
                  <c:v>103</c:v>
                </c:pt>
                <c:pt idx="16">
                  <c:v>104</c:v>
                </c:pt>
                <c:pt idx="17">
                  <c:v>105</c:v>
                </c:pt>
                <c:pt idx="18">
                  <c:v>106</c:v>
                </c:pt>
                <c:pt idx="19">
                  <c:v>107+E</c:v>
                </c:pt>
                <c:pt idx="20">
                  <c:v>108</c:v>
                </c:pt>
                <c:pt idx="21">
                  <c:v>REL-13 FREEZE:  109</c:v>
                </c:pt>
                <c:pt idx="22">
                  <c:v>110</c:v>
                </c:pt>
                <c:pt idx="23">
                  <c:v>111</c:v>
                </c:pt>
                <c:pt idx="24">
                  <c:v>112</c:v>
                </c:pt>
                <c:pt idx="25">
                  <c:v>113</c:v>
                </c:pt>
                <c:pt idx="26">
                  <c:v>113AH</c:v>
                </c:pt>
                <c:pt idx="27">
                  <c:v>114</c:v>
                </c:pt>
                <c:pt idx="28">
                  <c:v>115</c:v>
                </c:pt>
                <c:pt idx="29">
                  <c:v>116</c:v>
                </c:pt>
                <c:pt idx="30">
                  <c:v>REL-14 FREEZE:  116-bis</c:v>
                </c:pt>
                <c:pt idx="31">
                  <c:v>117</c:v>
                </c:pt>
                <c:pt idx="32">
                  <c:v>118</c:v>
                </c:pt>
                <c:pt idx="33">
                  <c:v>118bis</c:v>
                </c:pt>
                <c:pt idx="34">
                  <c:v>119</c:v>
                </c:pt>
                <c:pt idx="35">
                  <c:v>120</c:v>
                </c:pt>
                <c:pt idx="36">
                  <c:v>121</c:v>
                </c:pt>
                <c:pt idx="37">
                  <c:v>122</c:v>
                </c:pt>
                <c:pt idx="38">
                  <c:v>122bis</c:v>
                </c:pt>
                <c:pt idx="39">
                  <c:v>123</c:v>
                </c:pt>
                <c:pt idx="40">
                  <c:v>REL-15 FREEZE:  124</c:v>
                </c:pt>
                <c:pt idx="41">
                  <c:v>125</c:v>
                </c:pt>
                <c:pt idx="42">
                  <c:v>126</c:v>
                </c:pt>
                <c:pt idx="43">
                  <c:v>127</c:v>
                </c:pt>
                <c:pt idx="44">
                  <c:v>127bis</c:v>
                </c:pt>
                <c:pt idx="45">
                  <c:v>128</c:v>
                </c:pt>
                <c:pt idx="46">
                  <c:v>128bis</c:v>
                </c:pt>
                <c:pt idx="47">
                  <c:v>129</c:v>
                </c:pt>
                <c:pt idx="48">
                  <c:v>129bis</c:v>
                </c:pt>
                <c:pt idx="49">
                  <c:v>130</c:v>
                </c:pt>
                <c:pt idx="50">
                  <c:v>131</c:v>
                </c:pt>
                <c:pt idx="51">
                  <c:v>132</c:v>
                </c:pt>
                <c:pt idx="52">
                  <c:v>REL-16 FREEZE:  133 </c:v>
                </c:pt>
                <c:pt idx="53">
                  <c:v>134</c:v>
                </c:pt>
                <c:pt idx="54">
                  <c:v>135</c:v>
                </c:pt>
                <c:pt idx="55">
                  <c:v>136</c:v>
                </c:pt>
                <c:pt idx="56">
                  <c:v>136AH</c:v>
                </c:pt>
                <c:pt idx="57">
                  <c:v>137-e</c:v>
                </c:pt>
                <c:pt idx="58">
                  <c:v>138-e</c:v>
                </c:pt>
                <c:pt idx="59">
                  <c:v>139-e</c:v>
                </c:pt>
                <c:pt idx="60">
                  <c:v>140-e</c:v>
                </c:pt>
                <c:pt idx="61">
                  <c:v>141-e</c:v>
                </c:pt>
                <c:pt idx="62">
                  <c:v>142-e</c:v>
                </c:pt>
                <c:pt idx="63">
                  <c:v>143-e</c:v>
                </c:pt>
                <c:pt idx="64">
                  <c:v>144-e</c:v>
                </c:pt>
                <c:pt idx="65">
                  <c:v>REL-17 FREEZE:  145-e</c:v>
                </c:pt>
              </c:strCache>
            </c:strRef>
          </c:cat>
          <c:val>
            <c:numRef>
              <c:f>Attendance!$B$3:$BO$3</c:f>
              <c:numCache>
                <c:formatCode>General</c:formatCode>
                <c:ptCount val="66"/>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pt idx="31">
                  <c:v>157</c:v>
                </c:pt>
                <c:pt idx="32">
                  <c:v>233</c:v>
                </c:pt>
                <c:pt idx="33">
                  <c:v>182</c:v>
                </c:pt>
                <c:pt idx="34">
                  <c:v>175</c:v>
                </c:pt>
                <c:pt idx="35">
                  <c:v>191</c:v>
                </c:pt>
                <c:pt idx="36">
                  <c:v>188</c:v>
                </c:pt>
                <c:pt idx="37">
                  <c:v>156</c:v>
                </c:pt>
                <c:pt idx="38">
                  <c:v>154</c:v>
                </c:pt>
                <c:pt idx="39">
                  <c:v>156</c:v>
                </c:pt>
                <c:pt idx="40">
                  <c:v>222</c:v>
                </c:pt>
                <c:pt idx="41">
                  <c:v>196</c:v>
                </c:pt>
                <c:pt idx="42">
                  <c:v>174</c:v>
                </c:pt>
                <c:pt idx="43">
                  <c:v>149</c:v>
                </c:pt>
                <c:pt idx="44">
                  <c:v>140</c:v>
                </c:pt>
                <c:pt idx="45">
                  <c:v>152</c:v>
                </c:pt>
                <c:pt idx="46">
                  <c:v>149</c:v>
                </c:pt>
                <c:pt idx="47">
                  <c:v>165</c:v>
                </c:pt>
                <c:pt idx="48">
                  <c:v>191</c:v>
                </c:pt>
                <c:pt idx="49">
                  <c:v>153</c:v>
                </c:pt>
                <c:pt idx="50">
                  <c:v>178</c:v>
                </c:pt>
                <c:pt idx="51">
                  <c:v>279</c:v>
                </c:pt>
                <c:pt idx="52">
                  <c:v>280</c:v>
                </c:pt>
                <c:pt idx="53">
                  <c:v>229</c:v>
                </c:pt>
                <c:pt idx="54">
                  <c:v>189</c:v>
                </c:pt>
                <c:pt idx="55">
                  <c:v>241</c:v>
                </c:pt>
                <c:pt idx="56">
                  <c:v>180</c:v>
                </c:pt>
                <c:pt idx="57">
                  <c:v>124</c:v>
                </c:pt>
                <c:pt idx="58">
                  <c:v>228</c:v>
                </c:pt>
                <c:pt idx="59">
                  <c:v>326</c:v>
                </c:pt>
                <c:pt idx="60">
                  <c:v>341</c:v>
                </c:pt>
                <c:pt idx="61">
                  <c:v>327</c:v>
                </c:pt>
                <c:pt idx="62">
                  <c:v>312</c:v>
                </c:pt>
                <c:pt idx="63">
                  <c:v>349</c:v>
                </c:pt>
                <c:pt idx="64">
                  <c:v>336</c:v>
                </c:pt>
                <c:pt idx="65">
                  <c:v>366</c:v>
                </c:pt>
              </c:numCache>
            </c:numRef>
          </c:val>
          <c:smooth val="0"/>
          <c:extLst>
            <c:ext xmlns:c16="http://schemas.microsoft.com/office/drawing/2014/chart" uri="{C3380CC4-5D6E-409C-BE32-E72D297353CC}">
              <c16:uniqueId val="{00000001-3A4E-4345-BBE9-8C890F906562}"/>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584875808747568E-2"/>
          <c:y val="0.11795370812576944"/>
          <c:w val="0.95223389374948575"/>
          <c:h val="0.802833914563991"/>
        </c:manualLayout>
      </c:layout>
      <c:barChart>
        <c:barDir val="col"/>
        <c:grouping val="stacked"/>
        <c:varyColors val="0"/>
        <c:ser>
          <c:idx val="0"/>
          <c:order val="0"/>
          <c:tx>
            <c:strRef>
              <c:f>'Maintenance_Non Maintenance'!$B$15</c:f>
              <c:strCache>
                <c:ptCount val="1"/>
                <c:pt idx="0">
                  <c:v>maintenance</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19050"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strCache>
            </c:strRef>
          </c:cat>
          <c:val>
            <c:numRef>
              <c:f>'Maintenance_Non Maintenance'!$BU$15:$DC$15</c:f>
              <c:numCache>
                <c:formatCode>0.0</c:formatCode>
                <c:ptCount val="35"/>
                <c:pt idx="0">
                  <c:v>5</c:v>
                </c:pt>
                <c:pt idx="1">
                  <c:v>6</c:v>
                </c:pt>
                <c:pt idx="2">
                  <c:v>5</c:v>
                </c:pt>
                <c:pt idx="3">
                  <c:v>6</c:v>
                </c:pt>
                <c:pt idx="4">
                  <c:v>6.7</c:v>
                </c:pt>
                <c:pt idx="5">
                  <c:v>6.5</c:v>
                </c:pt>
                <c:pt idx="6">
                  <c:v>6</c:v>
                </c:pt>
                <c:pt idx="7">
                  <c:v>3.4</c:v>
                </c:pt>
                <c:pt idx="8">
                  <c:v>5</c:v>
                </c:pt>
                <c:pt idx="9">
                  <c:v>3</c:v>
                </c:pt>
                <c:pt idx="10">
                  <c:v>4.5</c:v>
                </c:pt>
                <c:pt idx="11">
                  <c:v>3.8</c:v>
                </c:pt>
                <c:pt idx="12">
                  <c:v>4</c:v>
                </c:pt>
                <c:pt idx="13">
                  <c:v>4</c:v>
                </c:pt>
                <c:pt idx="14">
                  <c:v>1.5</c:v>
                </c:pt>
                <c:pt idx="15">
                  <c:v>1.2</c:v>
                </c:pt>
                <c:pt idx="16">
                  <c:v>3</c:v>
                </c:pt>
                <c:pt idx="17">
                  <c:v>1.5</c:v>
                </c:pt>
                <c:pt idx="18">
                  <c:v>0.9</c:v>
                </c:pt>
                <c:pt idx="19">
                  <c:v>0.9</c:v>
                </c:pt>
                <c:pt idx="20">
                  <c:v>2</c:v>
                </c:pt>
                <c:pt idx="21">
                  <c:v>0.9</c:v>
                </c:pt>
                <c:pt idx="22">
                  <c:v>3.5</c:v>
                </c:pt>
                <c:pt idx="23">
                  <c:v>2.1</c:v>
                </c:pt>
                <c:pt idx="24">
                  <c:v>1.6</c:v>
                </c:pt>
                <c:pt idx="25">
                  <c:v>2</c:v>
                </c:pt>
                <c:pt idx="26">
                  <c:v>2</c:v>
                </c:pt>
                <c:pt idx="27">
                  <c:v>0</c:v>
                </c:pt>
                <c:pt idx="28">
                  <c:v>0</c:v>
                </c:pt>
                <c:pt idx="29">
                  <c:v>0</c:v>
                </c:pt>
                <c:pt idx="30">
                  <c:v>0</c:v>
                </c:pt>
                <c:pt idx="31">
                  <c:v>0</c:v>
                </c:pt>
                <c:pt idx="32">
                  <c:v>0</c:v>
                </c:pt>
                <c:pt idx="33">
                  <c:v>0</c:v>
                </c:pt>
                <c:pt idx="34">
                  <c:v>0</c:v>
                </c:pt>
              </c:numCache>
            </c:numRef>
          </c:val>
          <c:extLst>
            <c:ext xmlns:c16="http://schemas.microsoft.com/office/drawing/2014/chart" uri="{C3380CC4-5D6E-409C-BE32-E72D297353CC}">
              <c16:uniqueId val="{00000000-2499-47A3-A4A1-CEBD12EB2C33}"/>
            </c:ext>
          </c:extLst>
        </c:ser>
        <c:ser>
          <c:idx val="2"/>
          <c:order val="1"/>
          <c:tx>
            <c:strRef>
              <c:f>'Maintenance_Non Maintenance'!$B$16</c:f>
              <c:strCache>
                <c:ptCount val="1"/>
                <c:pt idx="0">
                  <c:v>Rel-15 5GS / maintenance</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dPt>
            <c:idx val="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2-2499-47A3-A4A1-CEBD12EB2C33}"/>
              </c:ext>
            </c:extLst>
          </c:dPt>
          <c:dPt>
            <c:idx val="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4-2499-47A3-A4A1-CEBD12EB2C33}"/>
              </c:ext>
            </c:extLst>
          </c:dPt>
          <c:dPt>
            <c:idx val="10"/>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6-2499-47A3-A4A1-CEBD12EB2C33}"/>
              </c:ext>
            </c:extLst>
          </c:dPt>
          <c:dPt>
            <c:idx val="11"/>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8-2499-47A3-A4A1-CEBD12EB2C33}"/>
              </c:ext>
            </c:extLst>
          </c:dPt>
          <c:dPt>
            <c:idx val="12"/>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A-2499-47A3-A4A1-CEBD12EB2C33}"/>
              </c:ext>
            </c:extLst>
          </c:dPt>
          <c:dPt>
            <c:idx val="13"/>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C-2499-47A3-A4A1-CEBD12EB2C33}"/>
              </c:ext>
            </c:extLst>
          </c:dPt>
          <c:dPt>
            <c:idx val="14"/>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E-2499-47A3-A4A1-CEBD12EB2C33}"/>
              </c:ext>
            </c:extLst>
          </c:dPt>
          <c:dPt>
            <c:idx val="15"/>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0-2499-47A3-A4A1-CEBD12EB2C33}"/>
              </c:ext>
            </c:extLst>
          </c:dPt>
          <c:dPt>
            <c:idx val="16"/>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2-2499-47A3-A4A1-CEBD12EB2C33}"/>
              </c:ext>
            </c:extLst>
          </c:dPt>
          <c:dPt>
            <c:idx val="1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4-2499-47A3-A4A1-CEBD12EB2C33}"/>
              </c:ext>
            </c:extLst>
          </c:dPt>
          <c:dPt>
            <c:idx val="1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6-2499-47A3-A4A1-CEBD12EB2C33}"/>
              </c:ext>
            </c:extLst>
          </c:dPt>
          <c:dPt>
            <c:idx val="1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8-2499-47A3-A4A1-CEBD12EB2C33}"/>
              </c:ext>
            </c:extLst>
          </c:dPt>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strCache>
            </c:strRef>
          </c:cat>
          <c:val>
            <c:numRef>
              <c:f>'Maintenance_Non Maintenance'!$BU$16:$DC$16</c:f>
              <c:numCache>
                <c:formatCode>General</c:formatCode>
                <c:ptCount val="35"/>
                <c:pt idx="2" formatCode="0.0">
                  <c:v>18</c:v>
                </c:pt>
                <c:pt idx="3" formatCode="0.0">
                  <c:v>23</c:v>
                </c:pt>
                <c:pt idx="4" formatCode="0.0">
                  <c:v>24</c:v>
                </c:pt>
                <c:pt idx="5" formatCode="0.0">
                  <c:v>27</c:v>
                </c:pt>
                <c:pt idx="6" formatCode="0.0">
                  <c:v>31</c:v>
                </c:pt>
                <c:pt idx="7" formatCode="0.0">
                  <c:v>32.5</c:v>
                </c:pt>
                <c:pt idx="8" formatCode="0.0">
                  <c:v>36</c:v>
                </c:pt>
                <c:pt idx="9" formatCode="0.0">
                  <c:v>37</c:v>
                </c:pt>
                <c:pt idx="10" formatCode="0.0">
                  <c:v>24</c:v>
                </c:pt>
                <c:pt idx="11" formatCode="0.0">
                  <c:v>25</c:v>
                </c:pt>
                <c:pt idx="12" formatCode="0.0">
                  <c:v>19</c:v>
                </c:pt>
                <c:pt idx="13" formatCode="0.0">
                  <c:v>19</c:v>
                </c:pt>
                <c:pt idx="14" formatCode="0.0">
                  <c:v>15</c:v>
                </c:pt>
                <c:pt idx="15" formatCode="0.0">
                  <c:v>15</c:v>
                </c:pt>
                <c:pt idx="16" formatCode="0.0">
                  <c:v>13.7</c:v>
                </c:pt>
                <c:pt idx="17" formatCode="0.0">
                  <c:v>11.5</c:v>
                </c:pt>
                <c:pt idx="18" formatCode="0.0">
                  <c:v>9</c:v>
                </c:pt>
                <c:pt idx="19" formatCode="0.0">
                  <c:v>9.3000000000000007</c:v>
                </c:pt>
                <c:pt idx="20" formatCode="0.0">
                  <c:v>8.1999999999999993</c:v>
                </c:pt>
                <c:pt idx="21" formatCode="0.0">
                  <c:v>7.2</c:v>
                </c:pt>
                <c:pt idx="22" formatCode="0.0">
                  <c:v>6</c:v>
                </c:pt>
                <c:pt idx="23" formatCode="0.0">
                  <c:v>8.9</c:v>
                </c:pt>
                <c:pt idx="24" formatCode="0.0">
                  <c:v>7.7</c:v>
                </c:pt>
                <c:pt idx="25" formatCode="0.0">
                  <c:v>5</c:v>
                </c:pt>
                <c:pt idx="26" formatCode="0.0">
                  <c:v>6</c:v>
                </c:pt>
                <c:pt idx="27" formatCode="0.0">
                  <c:v>0</c:v>
                </c:pt>
                <c:pt idx="28" formatCode="0.0">
                  <c:v>0</c:v>
                </c:pt>
                <c:pt idx="29" formatCode="0.0">
                  <c:v>0</c:v>
                </c:pt>
                <c:pt idx="30" formatCode="0.0">
                  <c:v>0</c:v>
                </c:pt>
                <c:pt idx="31" formatCode="0.0">
                  <c:v>0</c:v>
                </c:pt>
                <c:pt idx="32" formatCode="0.0">
                  <c:v>0</c:v>
                </c:pt>
                <c:pt idx="33" formatCode="0.0">
                  <c:v>0</c:v>
                </c:pt>
                <c:pt idx="34" formatCode="0.0">
                  <c:v>0</c:v>
                </c:pt>
              </c:numCache>
            </c:numRef>
          </c:val>
          <c:extLst>
            <c:ext xmlns:c16="http://schemas.microsoft.com/office/drawing/2014/chart" uri="{C3380CC4-5D6E-409C-BE32-E72D297353CC}">
              <c16:uniqueId val="{00000019-2499-47A3-A4A1-CEBD12EB2C33}"/>
            </c:ext>
          </c:extLst>
        </c:ser>
        <c:ser>
          <c:idx val="3"/>
          <c:order val="2"/>
          <c:tx>
            <c:strRef>
              <c:f>'Maintenance_Non Maintenance'!$B$17</c:f>
              <c:strCache>
                <c:ptCount val="1"/>
                <c:pt idx="0">
                  <c:v>Rel-16 work</c:v>
                </c:pt>
              </c:strCache>
            </c:strRef>
          </c:tx>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19050" cap="flat" cmpd="sng" algn="ctr">
              <a:solidFill>
                <a:schemeClr val="accent4">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strCache>
            </c:strRef>
          </c:cat>
          <c:val>
            <c:numRef>
              <c:f>'Maintenance_Non Maintenance'!$BU$17:$DC$17</c:f>
              <c:numCache>
                <c:formatCode>General</c:formatCode>
                <c:ptCount val="35"/>
                <c:pt idx="7" formatCode="0.0">
                  <c:v>3.7</c:v>
                </c:pt>
                <c:pt idx="10" formatCode="0.0">
                  <c:v>13.5</c:v>
                </c:pt>
                <c:pt idx="11" formatCode="0.0">
                  <c:v>12</c:v>
                </c:pt>
                <c:pt idx="12" formatCode="0.0">
                  <c:v>19.5</c:v>
                </c:pt>
                <c:pt idx="13" formatCode="0.0">
                  <c:v>20</c:v>
                </c:pt>
                <c:pt idx="14" formatCode="0.0">
                  <c:v>26.4</c:v>
                </c:pt>
                <c:pt idx="15" formatCode="0.0">
                  <c:v>28.6</c:v>
                </c:pt>
                <c:pt idx="16" formatCode="0.0">
                  <c:v>31.2</c:v>
                </c:pt>
                <c:pt idx="17" formatCode="0.0">
                  <c:v>34.9</c:v>
                </c:pt>
                <c:pt idx="18" formatCode="0.0">
                  <c:v>34.9</c:v>
                </c:pt>
                <c:pt idx="19" formatCode="0.0">
                  <c:v>34.4</c:v>
                </c:pt>
                <c:pt idx="20" formatCode="0.0">
                  <c:v>35.299999999999997</c:v>
                </c:pt>
                <c:pt idx="21" formatCode="0.0">
                  <c:v>37.700000000000003</c:v>
                </c:pt>
                <c:pt idx="22" formatCode="0.0">
                  <c:v>33</c:v>
                </c:pt>
                <c:pt idx="23" formatCode="0.0">
                  <c:v>21</c:v>
                </c:pt>
                <c:pt idx="24" formatCode="0.0">
                  <c:v>23.2</c:v>
                </c:pt>
                <c:pt idx="25" formatCode="0.0">
                  <c:v>14.5</c:v>
                </c:pt>
                <c:pt idx="26" formatCode="0.0">
                  <c:v>16</c:v>
                </c:pt>
                <c:pt idx="27" formatCode="0.0">
                  <c:v>0</c:v>
                </c:pt>
                <c:pt idx="28" formatCode="0.0">
                  <c:v>0</c:v>
                </c:pt>
                <c:pt idx="29" formatCode="0.0">
                  <c:v>0</c:v>
                </c:pt>
                <c:pt idx="30" formatCode="0.0">
                  <c:v>0</c:v>
                </c:pt>
                <c:pt idx="31" formatCode="0.0">
                  <c:v>0</c:v>
                </c:pt>
                <c:pt idx="32" formatCode="0.0">
                  <c:v>0</c:v>
                </c:pt>
                <c:pt idx="33" formatCode="0.0">
                  <c:v>0</c:v>
                </c:pt>
                <c:pt idx="34" formatCode="0.0">
                  <c:v>0</c:v>
                </c:pt>
              </c:numCache>
            </c:numRef>
          </c:val>
          <c:extLst>
            <c:ext xmlns:c16="http://schemas.microsoft.com/office/drawing/2014/chart" uri="{C3380CC4-5D6E-409C-BE32-E72D297353CC}">
              <c16:uniqueId val="{0000001A-2499-47A3-A4A1-CEBD12EB2C33}"/>
            </c:ext>
          </c:extLst>
        </c:ser>
        <c:ser>
          <c:idx val="5"/>
          <c:order val="3"/>
          <c:tx>
            <c:strRef>
              <c:f>'Maintenance_Non Maintenance'!$B$18</c:f>
              <c:strCache>
                <c:ptCount val="1"/>
                <c:pt idx="0">
                  <c:v>Rel-17 work</c:v>
                </c:pt>
              </c:strCache>
            </c:strRef>
          </c:tx>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strCache>
            </c:strRef>
          </c:cat>
          <c:val>
            <c:numRef>
              <c:f>'Maintenance_Non Maintenance'!$BU$18:$DC$18</c:f>
              <c:numCache>
                <c:formatCode>General</c:formatCode>
                <c:ptCount val="35"/>
                <c:pt idx="23" formatCode="0.0">
                  <c:v>10.8</c:v>
                </c:pt>
                <c:pt idx="24" formatCode="0.0">
                  <c:v>11</c:v>
                </c:pt>
                <c:pt idx="25" formatCode="0.0">
                  <c:v>12.5</c:v>
                </c:pt>
                <c:pt idx="26" formatCode="0.0">
                  <c:v>0</c:v>
                </c:pt>
                <c:pt idx="27" formatCode="0.0">
                  <c:v>0</c:v>
                </c:pt>
                <c:pt idx="28" formatCode="0.0">
                  <c:v>0</c:v>
                </c:pt>
                <c:pt idx="29" formatCode="0.0">
                  <c:v>0</c:v>
                </c:pt>
                <c:pt idx="30" formatCode="0.0">
                  <c:v>0</c:v>
                </c:pt>
                <c:pt idx="31" formatCode="0.0">
                  <c:v>0</c:v>
                </c:pt>
                <c:pt idx="32" formatCode="0.0">
                  <c:v>0</c:v>
                </c:pt>
                <c:pt idx="33" formatCode="0.0">
                  <c:v>0</c:v>
                </c:pt>
                <c:pt idx="34" formatCode="0.0">
                  <c:v>0</c:v>
                </c:pt>
              </c:numCache>
            </c:numRef>
          </c:val>
          <c:extLst>
            <c:ext xmlns:c16="http://schemas.microsoft.com/office/drawing/2014/chart" uri="{C3380CC4-5D6E-409C-BE32-E72D297353CC}">
              <c16:uniqueId val="{0000001B-2499-47A3-A4A1-CEBD12EB2C33}"/>
            </c:ext>
          </c:extLst>
        </c:ser>
        <c:dLbls>
          <c:dLblPos val="ctr"/>
          <c:showLegendKey val="0"/>
          <c:showVal val="1"/>
          <c:showCatName val="0"/>
          <c:showSerName val="0"/>
          <c:showPercent val="0"/>
          <c:showBubbleSize val="0"/>
        </c:dLbls>
        <c:gapWidth val="100"/>
        <c:overlap val="100"/>
        <c:axId val="333875328"/>
        <c:axId val="333875888"/>
      </c:barChart>
      <c:catAx>
        <c:axId val="333875328"/>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en-US"/>
          </a:p>
        </c:txPr>
        <c:crossAx val="333875888"/>
        <c:crosses val="autoZero"/>
        <c:auto val="1"/>
        <c:lblAlgn val="ctr"/>
        <c:lblOffset val="100"/>
        <c:noMultiLvlLbl val="0"/>
      </c:catAx>
      <c:valAx>
        <c:axId val="33387588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333875328"/>
        <c:crosses val="autoZero"/>
        <c:crossBetween val="between"/>
      </c:valAx>
      <c:spPr>
        <a:noFill/>
        <a:ln>
          <a:noFill/>
        </a:ln>
        <a:effectLst/>
      </c:spPr>
    </c:plotArea>
    <c:legend>
      <c:legendPos val="b"/>
      <c:layout>
        <c:manualLayout>
          <c:xMode val="edge"/>
          <c:yMode val="edge"/>
          <c:x val="0.103876664348853"/>
          <c:y val="6.5854624086673086E-2"/>
          <c:w val="0.44256323302201495"/>
          <c:h val="5.1201973213775898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SA2#67_on'!$AC$1:$CO$1</c:f>
              <c:strCache>
                <c:ptCount val="65"/>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strCache>
            </c:strRef>
          </c:cat>
          <c:val>
            <c:numRef>
              <c:f>'Results SA2#67_on'!$AC$2:$CO$2</c:f>
              <c:numCache>
                <c:formatCode>0</c:formatCode>
                <c:ptCount val="65"/>
                <c:pt idx="0">
                  <c:v>108</c:v>
                </c:pt>
                <c:pt idx="1">
                  <c:v>117</c:v>
                </c:pt>
                <c:pt idx="2">
                  <c:v>115</c:v>
                </c:pt>
                <c:pt idx="3">
                  <c:v>134</c:v>
                </c:pt>
                <c:pt idx="4" formatCode="General">
                  <c:v>147</c:v>
                </c:pt>
                <c:pt idx="5" formatCode="General">
                  <c:v>170</c:v>
                </c:pt>
                <c:pt idx="6">
                  <c:v>168</c:v>
                </c:pt>
                <c:pt idx="7">
                  <c:v>165</c:v>
                </c:pt>
                <c:pt idx="8">
                  <c:v>134</c:v>
                </c:pt>
                <c:pt idx="9">
                  <c:v>123</c:v>
                </c:pt>
                <c:pt idx="10">
                  <c:v>56</c:v>
                </c:pt>
                <c:pt idx="11">
                  <c:v>145</c:v>
                </c:pt>
                <c:pt idx="12">
                  <c:v>150</c:v>
                </c:pt>
                <c:pt idx="13">
                  <c:v>130</c:v>
                </c:pt>
                <c:pt idx="14">
                  <c:v>212</c:v>
                </c:pt>
                <c:pt idx="15">
                  <c:v>198</c:v>
                </c:pt>
                <c:pt idx="16">
                  <c:v>162</c:v>
                </c:pt>
                <c:pt idx="17">
                  <c:v>162</c:v>
                </c:pt>
                <c:pt idx="18">
                  <c:v>168</c:v>
                </c:pt>
                <c:pt idx="19">
                  <c:v>161</c:v>
                </c:pt>
                <c:pt idx="20">
                  <c:v>61</c:v>
                </c:pt>
                <c:pt idx="21">
                  <c:v>151</c:v>
                </c:pt>
                <c:pt idx="22">
                  <c:v>175</c:v>
                </c:pt>
                <c:pt idx="23">
                  <c:v>180</c:v>
                </c:pt>
                <c:pt idx="24">
                  <c:v>87</c:v>
                </c:pt>
                <c:pt idx="25">
                  <c:v>86</c:v>
                </c:pt>
                <c:pt idx="26">
                  <c:v>224</c:v>
                </c:pt>
                <c:pt idx="27">
                  <c:v>278</c:v>
                </c:pt>
                <c:pt idx="28">
                  <c:v>317</c:v>
                </c:pt>
                <c:pt idx="29">
                  <c:v>158</c:v>
                </c:pt>
                <c:pt idx="30">
                  <c:v>210</c:v>
                </c:pt>
                <c:pt idx="31" formatCode="General">
                  <c:v>151</c:v>
                </c:pt>
                <c:pt idx="32" formatCode="General">
                  <c:v>224</c:v>
                </c:pt>
                <c:pt idx="33" formatCode="General">
                  <c:v>269</c:v>
                </c:pt>
                <c:pt idx="34" formatCode="General">
                  <c:v>264</c:v>
                </c:pt>
                <c:pt idx="35" formatCode="General">
                  <c:v>311</c:v>
                </c:pt>
                <c:pt idx="36" formatCode="General">
                  <c:v>368</c:v>
                </c:pt>
                <c:pt idx="37" formatCode="General">
                  <c:v>67</c:v>
                </c:pt>
                <c:pt idx="38" formatCode="General">
                  <c:v>414</c:v>
                </c:pt>
                <c:pt idx="39" formatCode="General">
                  <c:v>467</c:v>
                </c:pt>
                <c:pt idx="40" formatCode="General">
                  <c:v>399</c:v>
                </c:pt>
                <c:pt idx="41" formatCode="General">
                  <c:v>516</c:v>
                </c:pt>
                <c:pt idx="42" formatCode="General">
                  <c:v>483</c:v>
                </c:pt>
                <c:pt idx="43" formatCode="General">
                  <c:v>434</c:v>
                </c:pt>
                <c:pt idx="44" formatCode="General">
                  <c:v>364</c:v>
                </c:pt>
                <c:pt idx="45" formatCode="General">
                  <c:v>423</c:v>
                </c:pt>
                <c:pt idx="46" formatCode="General">
                  <c:v>427</c:v>
                </c:pt>
                <c:pt idx="47" formatCode="General">
                  <c:v>503</c:v>
                </c:pt>
                <c:pt idx="48" formatCode="General">
                  <c:v>407</c:v>
                </c:pt>
                <c:pt idx="49" formatCode="General">
                  <c:v>432</c:v>
                </c:pt>
                <c:pt idx="50" formatCode="General">
                  <c:v>417</c:v>
                </c:pt>
                <c:pt idx="51" formatCode="General">
                  <c:v>561</c:v>
                </c:pt>
                <c:pt idx="52" formatCode="General">
                  <c:v>446</c:v>
                </c:pt>
                <c:pt idx="53" formatCode="General">
                  <c:v>508</c:v>
                </c:pt>
                <c:pt idx="54" formatCode="General">
                  <c:v>480</c:v>
                </c:pt>
                <c:pt idx="55" formatCode="General">
                  <c:v>406</c:v>
                </c:pt>
                <c:pt idx="56" formatCode="General">
                  <c:v>237</c:v>
                </c:pt>
                <c:pt idx="57" formatCode="General">
                  <c:v>318</c:v>
                </c:pt>
                <c:pt idx="58" formatCode="General">
                  <c:v>529</c:v>
                </c:pt>
                <c:pt idx="59" formatCode="General">
                  <c:v>730</c:v>
                </c:pt>
                <c:pt idx="60" formatCode="General">
                  <c:v>679</c:v>
                </c:pt>
                <c:pt idx="61" formatCode="General">
                  <c:v>494</c:v>
                </c:pt>
                <c:pt idx="62" formatCode="General">
                  <c:v>591</c:v>
                </c:pt>
                <c:pt idx="63" formatCode="General">
                  <c:v>409</c:v>
                </c:pt>
                <c:pt idx="64" formatCode="General">
                  <c:v>598</c:v>
                </c:pt>
              </c:numCache>
            </c:numRef>
          </c:val>
          <c:extLst>
            <c:ext xmlns:c16="http://schemas.microsoft.com/office/drawing/2014/chart" uri="{C3380CC4-5D6E-409C-BE32-E72D297353CC}">
              <c16:uniqueId val="{00000000-A614-43F6-BEBB-3146D9500D60}"/>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SA2#67_on'!$AC$1:$CO$1</c:f>
              <c:strCache>
                <c:ptCount val="65"/>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strCache>
            </c:strRef>
          </c:cat>
          <c:val>
            <c:numRef>
              <c:f>'Results SA2#67_on'!$AC$3:$CO$3</c:f>
              <c:numCache>
                <c:formatCode>0</c:formatCode>
                <c:ptCount val="65"/>
                <c:pt idx="0">
                  <c:v>77</c:v>
                </c:pt>
                <c:pt idx="1">
                  <c:v>149</c:v>
                </c:pt>
                <c:pt idx="2">
                  <c:v>91</c:v>
                </c:pt>
                <c:pt idx="3">
                  <c:v>138</c:v>
                </c:pt>
                <c:pt idx="4">
                  <c:v>144</c:v>
                </c:pt>
                <c:pt idx="5">
                  <c:v>124</c:v>
                </c:pt>
                <c:pt idx="6">
                  <c:v>101</c:v>
                </c:pt>
                <c:pt idx="7">
                  <c:v>131</c:v>
                </c:pt>
                <c:pt idx="8">
                  <c:v>117</c:v>
                </c:pt>
                <c:pt idx="9">
                  <c:v>23</c:v>
                </c:pt>
                <c:pt idx="10">
                  <c:v>3</c:v>
                </c:pt>
                <c:pt idx="11">
                  <c:v>49</c:v>
                </c:pt>
                <c:pt idx="12">
                  <c:v>63</c:v>
                </c:pt>
                <c:pt idx="13">
                  <c:v>72</c:v>
                </c:pt>
                <c:pt idx="14">
                  <c:v>70</c:v>
                </c:pt>
                <c:pt idx="15">
                  <c:v>66</c:v>
                </c:pt>
                <c:pt idx="16">
                  <c:v>73</c:v>
                </c:pt>
                <c:pt idx="17">
                  <c:v>74</c:v>
                </c:pt>
                <c:pt idx="18">
                  <c:v>65</c:v>
                </c:pt>
                <c:pt idx="19">
                  <c:v>27</c:v>
                </c:pt>
                <c:pt idx="20">
                  <c:v>34</c:v>
                </c:pt>
                <c:pt idx="21">
                  <c:v>145</c:v>
                </c:pt>
                <c:pt idx="22">
                  <c:v>112</c:v>
                </c:pt>
                <c:pt idx="23">
                  <c:v>120</c:v>
                </c:pt>
                <c:pt idx="24">
                  <c:v>35</c:v>
                </c:pt>
                <c:pt idx="25">
                  <c:v>120</c:v>
                </c:pt>
                <c:pt idx="26">
                  <c:v>90</c:v>
                </c:pt>
                <c:pt idx="27">
                  <c:v>53</c:v>
                </c:pt>
                <c:pt idx="28">
                  <c:v>52</c:v>
                </c:pt>
                <c:pt idx="29">
                  <c:v>166</c:v>
                </c:pt>
                <c:pt idx="30">
                  <c:v>108</c:v>
                </c:pt>
                <c:pt idx="31" formatCode="General">
                  <c:v>122</c:v>
                </c:pt>
                <c:pt idx="32" formatCode="General">
                  <c:v>178</c:v>
                </c:pt>
                <c:pt idx="33" formatCode="General">
                  <c:v>254</c:v>
                </c:pt>
                <c:pt idx="34" formatCode="General">
                  <c:v>254</c:v>
                </c:pt>
                <c:pt idx="35" formatCode="General">
                  <c:v>188</c:v>
                </c:pt>
                <c:pt idx="36" formatCode="General">
                  <c:v>200</c:v>
                </c:pt>
                <c:pt idx="37" formatCode="General">
                  <c:v>2</c:v>
                </c:pt>
                <c:pt idx="38" formatCode="General">
                  <c:v>148</c:v>
                </c:pt>
                <c:pt idx="39" formatCode="General">
                  <c:v>85</c:v>
                </c:pt>
                <c:pt idx="40" formatCode="General">
                  <c:v>176</c:v>
                </c:pt>
                <c:pt idx="41" formatCode="General">
                  <c:v>154</c:v>
                </c:pt>
                <c:pt idx="42" formatCode="General">
                  <c:v>186</c:v>
                </c:pt>
                <c:pt idx="43" formatCode="General">
                  <c:v>189</c:v>
                </c:pt>
                <c:pt idx="44" formatCode="General">
                  <c:v>170</c:v>
                </c:pt>
                <c:pt idx="45" formatCode="General">
                  <c:v>185</c:v>
                </c:pt>
                <c:pt idx="46" formatCode="General">
                  <c:v>188</c:v>
                </c:pt>
                <c:pt idx="47" formatCode="General">
                  <c:v>160</c:v>
                </c:pt>
                <c:pt idx="48" formatCode="General">
                  <c:v>133</c:v>
                </c:pt>
                <c:pt idx="49" formatCode="General">
                  <c:v>193</c:v>
                </c:pt>
                <c:pt idx="50" formatCode="General">
                  <c:v>274</c:v>
                </c:pt>
                <c:pt idx="51" formatCode="General">
                  <c:v>154</c:v>
                </c:pt>
                <c:pt idx="52" formatCode="General">
                  <c:v>265</c:v>
                </c:pt>
                <c:pt idx="53" formatCode="General">
                  <c:v>473</c:v>
                </c:pt>
                <c:pt idx="54" formatCode="General">
                  <c:v>351</c:v>
                </c:pt>
                <c:pt idx="55" formatCode="General">
                  <c:v>249</c:v>
                </c:pt>
                <c:pt idx="56" formatCode="General">
                  <c:v>71</c:v>
                </c:pt>
                <c:pt idx="57" formatCode="General">
                  <c:v>33</c:v>
                </c:pt>
                <c:pt idx="58" formatCode="General">
                  <c:v>43</c:v>
                </c:pt>
                <c:pt idx="59" formatCode="General">
                  <c:v>94</c:v>
                </c:pt>
                <c:pt idx="60" formatCode="General">
                  <c:v>66</c:v>
                </c:pt>
                <c:pt idx="61" formatCode="General">
                  <c:v>65</c:v>
                </c:pt>
                <c:pt idx="62" formatCode="General">
                  <c:v>119</c:v>
                </c:pt>
                <c:pt idx="63" formatCode="General">
                  <c:v>98</c:v>
                </c:pt>
                <c:pt idx="64" formatCode="General">
                  <c:v>105</c:v>
                </c:pt>
              </c:numCache>
            </c:numRef>
          </c:val>
          <c:extLst>
            <c:ext xmlns:c16="http://schemas.microsoft.com/office/drawing/2014/chart" uri="{C3380CC4-5D6E-409C-BE32-E72D297353CC}">
              <c16:uniqueId val="{00000001-A614-43F6-BEBB-3146D9500D60}"/>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SA2#67_on'!$AC$1:$CO$1</c:f>
              <c:strCache>
                <c:ptCount val="65"/>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strCache>
            </c:strRef>
          </c:cat>
          <c:val>
            <c:numRef>
              <c:f>'Results SA2#67_on'!$AC$4:$CO$4</c:f>
              <c:numCache>
                <c:formatCode>0</c:formatCode>
                <c:ptCount val="65"/>
                <c:pt idx="0">
                  <c:v>120</c:v>
                </c:pt>
                <c:pt idx="1">
                  <c:v>139</c:v>
                </c:pt>
                <c:pt idx="2">
                  <c:v>155</c:v>
                </c:pt>
                <c:pt idx="3">
                  <c:v>131</c:v>
                </c:pt>
                <c:pt idx="4">
                  <c:v>123</c:v>
                </c:pt>
                <c:pt idx="5">
                  <c:v>121</c:v>
                </c:pt>
                <c:pt idx="6">
                  <c:v>110</c:v>
                </c:pt>
                <c:pt idx="7">
                  <c:v>165</c:v>
                </c:pt>
                <c:pt idx="8">
                  <c:v>172</c:v>
                </c:pt>
                <c:pt idx="9">
                  <c:v>141</c:v>
                </c:pt>
                <c:pt idx="10">
                  <c:v>62</c:v>
                </c:pt>
                <c:pt idx="11">
                  <c:v>95</c:v>
                </c:pt>
                <c:pt idx="12">
                  <c:v>137</c:v>
                </c:pt>
                <c:pt idx="13">
                  <c:v>143</c:v>
                </c:pt>
                <c:pt idx="14">
                  <c:v>143</c:v>
                </c:pt>
                <c:pt idx="15">
                  <c:v>143</c:v>
                </c:pt>
                <c:pt idx="16">
                  <c:v>141</c:v>
                </c:pt>
                <c:pt idx="17">
                  <c:v>120</c:v>
                </c:pt>
                <c:pt idx="18">
                  <c:v>77</c:v>
                </c:pt>
                <c:pt idx="19">
                  <c:v>65</c:v>
                </c:pt>
                <c:pt idx="20">
                  <c:v>38</c:v>
                </c:pt>
                <c:pt idx="21">
                  <c:v>103</c:v>
                </c:pt>
                <c:pt idx="22">
                  <c:v>78</c:v>
                </c:pt>
                <c:pt idx="23">
                  <c:v>124</c:v>
                </c:pt>
                <c:pt idx="24">
                  <c:v>43</c:v>
                </c:pt>
                <c:pt idx="25">
                  <c:v>112</c:v>
                </c:pt>
                <c:pt idx="26">
                  <c:v>137</c:v>
                </c:pt>
                <c:pt idx="27">
                  <c:v>119</c:v>
                </c:pt>
                <c:pt idx="28">
                  <c:v>131</c:v>
                </c:pt>
                <c:pt idx="29">
                  <c:v>70</c:v>
                </c:pt>
                <c:pt idx="30">
                  <c:v>97</c:v>
                </c:pt>
                <c:pt idx="31" formatCode="General">
                  <c:v>95</c:v>
                </c:pt>
                <c:pt idx="32" formatCode="General">
                  <c:v>101</c:v>
                </c:pt>
                <c:pt idx="33" formatCode="General">
                  <c:v>138</c:v>
                </c:pt>
                <c:pt idx="34" formatCode="General">
                  <c:v>142</c:v>
                </c:pt>
                <c:pt idx="35" formatCode="General">
                  <c:v>119</c:v>
                </c:pt>
                <c:pt idx="36" formatCode="General">
                  <c:v>109</c:v>
                </c:pt>
                <c:pt idx="37" formatCode="General">
                  <c:v>7</c:v>
                </c:pt>
                <c:pt idx="38" formatCode="General">
                  <c:v>163</c:v>
                </c:pt>
                <c:pt idx="39" formatCode="General">
                  <c:v>137</c:v>
                </c:pt>
                <c:pt idx="40" formatCode="General">
                  <c:v>142</c:v>
                </c:pt>
                <c:pt idx="41" formatCode="General">
                  <c:v>137</c:v>
                </c:pt>
                <c:pt idx="42" formatCode="General">
                  <c:v>132</c:v>
                </c:pt>
                <c:pt idx="43" formatCode="General">
                  <c:v>183</c:v>
                </c:pt>
                <c:pt idx="44" formatCode="General">
                  <c:v>113</c:v>
                </c:pt>
                <c:pt idx="45" formatCode="General">
                  <c:v>90</c:v>
                </c:pt>
                <c:pt idx="46" formatCode="General">
                  <c:v>132</c:v>
                </c:pt>
                <c:pt idx="47" formatCode="General">
                  <c:v>158</c:v>
                </c:pt>
                <c:pt idx="48" formatCode="General">
                  <c:v>124</c:v>
                </c:pt>
                <c:pt idx="49" formatCode="General">
                  <c:v>138</c:v>
                </c:pt>
                <c:pt idx="50" formatCode="General">
                  <c:v>216</c:v>
                </c:pt>
                <c:pt idx="51" formatCode="General">
                  <c:v>198</c:v>
                </c:pt>
                <c:pt idx="52" formatCode="General">
                  <c:v>181</c:v>
                </c:pt>
                <c:pt idx="53" formatCode="General">
                  <c:v>177</c:v>
                </c:pt>
                <c:pt idx="54" formatCode="General">
                  <c:v>187</c:v>
                </c:pt>
                <c:pt idx="55" formatCode="General">
                  <c:v>169</c:v>
                </c:pt>
                <c:pt idx="56" formatCode="General">
                  <c:v>202</c:v>
                </c:pt>
                <c:pt idx="57" formatCode="General">
                  <c:v>196</c:v>
                </c:pt>
                <c:pt idx="58" formatCode="General">
                  <c:v>202</c:v>
                </c:pt>
                <c:pt idx="59" formatCode="General">
                  <c:v>255</c:v>
                </c:pt>
                <c:pt idx="60" formatCode="General">
                  <c:v>217</c:v>
                </c:pt>
                <c:pt idx="61" formatCode="General">
                  <c:v>213</c:v>
                </c:pt>
                <c:pt idx="62" formatCode="General">
                  <c:v>290</c:v>
                </c:pt>
                <c:pt idx="63" formatCode="General">
                  <c:v>235</c:v>
                </c:pt>
                <c:pt idx="64" formatCode="General">
                  <c:v>334</c:v>
                </c:pt>
              </c:numCache>
            </c:numRef>
          </c:val>
          <c:extLst>
            <c:ext xmlns:c16="http://schemas.microsoft.com/office/drawing/2014/chart" uri="{C3380CC4-5D6E-409C-BE32-E72D297353CC}">
              <c16:uniqueId val="{00000002-A614-43F6-BEBB-3146D9500D60}"/>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2.9260650111043812E-2"/>
          <c:y val="2.4096954969397556E-2"/>
          <c:w val="0.96805249343832023"/>
          <c:h val="0.70171505807849122"/>
        </c:manualLayout>
      </c:layout>
      <c:bar3DChart>
        <c:barDir val="col"/>
        <c:grouping val="stacked"/>
        <c:varyColors val="0"/>
        <c:ser>
          <c:idx val="0"/>
          <c:order val="0"/>
          <c:tx>
            <c:strRef>
              <c:f>'Rel-10_Rel-16 CRs'!$A$6</c:f>
              <c:strCache>
                <c:ptCount val="1"/>
                <c:pt idx="0">
                  <c:v>Rel-12 CR</c:v>
                </c:pt>
              </c:strCache>
            </c:strRef>
          </c:tx>
          <c:invertIfNegative val="0"/>
          <c:cat>
            <c:strRef>
              <c:f>'Rel-10_Rel-16 CRs'!$AA$1:$CL$1</c:f>
              <c:strCache>
                <c:ptCount val="64"/>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strCache>
            </c:strRef>
          </c:cat>
          <c:val>
            <c:numRef>
              <c:f>'Rel-10_Rel-16 CRs'!$AA$6:$CL$6</c:f>
              <c:numCache>
                <c:formatCode>0</c:formatCode>
                <c:ptCount val="64"/>
                <c:pt idx="0">
                  <c:v>2</c:v>
                </c:pt>
                <c:pt idx="1">
                  <c:v>2</c:v>
                </c:pt>
                <c:pt idx="2">
                  <c:v>4</c:v>
                </c:pt>
                <c:pt idx="3">
                  <c:v>11</c:v>
                </c:pt>
                <c:pt idx="4">
                  <c:v>8</c:v>
                </c:pt>
                <c:pt idx="5">
                  <c:v>19</c:v>
                </c:pt>
                <c:pt idx="6">
                  <c:v>21</c:v>
                </c:pt>
                <c:pt idx="7">
                  <c:v>35</c:v>
                </c:pt>
                <c:pt idx="8">
                  <c:v>50</c:v>
                </c:pt>
                <c:pt idx="9">
                  <c:v>38</c:v>
                </c:pt>
                <c:pt idx="10">
                  <c:v>64</c:v>
                </c:pt>
                <c:pt idx="11">
                  <c:v>55</c:v>
                </c:pt>
                <c:pt idx="12">
                  <c:v>39</c:v>
                </c:pt>
                <c:pt idx="13">
                  <c:v>35</c:v>
                </c:pt>
                <c:pt idx="14">
                  <c:v>34</c:v>
                </c:pt>
                <c:pt idx="15">
                  <c:v>21</c:v>
                </c:pt>
                <c:pt idx="16">
                  <c:v>11</c:v>
                </c:pt>
                <c:pt idx="17">
                  <c:v>10</c:v>
                </c:pt>
                <c:pt idx="18">
                  <c:v>9</c:v>
                </c:pt>
                <c:pt idx="19">
                  <c:v>1</c:v>
                </c:pt>
                <c:pt idx="20">
                  <c:v>9</c:v>
                </c:pt>
                <c:pt idx="21">
                  <c:v>3</c:v>
                </c:pt>
                <c:pt idx="22">
                  <c:v>3</c:v>
                </c:pt>
                <c:pt idx="24">
                  <c:v>3</c:v>
                </c:pt>
                <c:pt idx="33" formatCode="General">
                  <c:v>1</c:v>
                </c:pt>
              </c:numCache>
            </c:numRef>
          </c:val>
          <c:extLst>
            <c:ext xmlns:c16="http://schemas.microsoft.com/office/drawing/2014/chart" uri="{C3380CC4-5D6E-409C-BE32-E72D297353CC}">
              <c16:uniqueId val="{00000000-8E7D-47CE-93D5-7A4D5DC72633}"/>
            </c:ext>
          </c:extLst>
        </c:ser>
        <c:ser>
          <c:idx val="1"/>
          <c:order val="1"/>
          <c:tx>
            <c:strRef>
              <c:f>'Rel-10_Rel-16 CRs'!$A$7</c:f>
              <c:strCache>
                <c:ptCount val="1"/>
                <c:pt idx="0">
                  <c:v>Rel-13 CR</c:v>
                </c:pt>
              </c:strCache>
            </c:strRef>
          </c:tx>
          <c:spPr>
            <a:solidFill>
              <a:schemeClr val="accent2">
                <a:lumMod val="50000"/>
              </a:schemeClr>
            </a:solidFill>
          </c:spPr>
          <c:invertIfNegative val="0"/>
          <c:cat>
            <c:strRef>
              <c:f>'Rel-10_Rel-16 CRs'!$AA$1:$CL$1</c:f>
              <c:strCache>
                <c:ptCount val="64"/>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strCache>
            </c:strRef>
          </c:cat>
          <c:val>
            <c:numRef>
              <c:f>'Rel-10_Rel-16 CRs'!$AA$7:$CL$7</c:f>
              <c:numCache>
                <c:formatCode>0</c:formatCode>
                <c:ptCount val="64"/>
                <c:pt idx="0">
                  <c:v>0</c:v>
                </c:pt>
                <c:pt idx="1">
                  <c:v>0</c:v>
                </c:pt>
                <c:pt idx="2">
                  <c:v>0</c:v>
                </c:pt>
                <c:pt idx="3">
                  <c:v>0</c:v>
                </c:pt>
                <c:pt idx="4">
                  <c:v>0</c:v>
                </c:pt>
                <c:pt idx="5">
                  <c:v>0</c:v>
                </c:pt>
                <c:pt idx="6">
                  <c:v>0</c:v>
                </c:pt>
                <c:pt idx="7">
                  <c:v>0</c:v>
                </c:pt>
                <c:pt idx="8">
                  <c:v>0</c:v>
                </c:pt>
                <c:pt idx="9">
                  <c:v>0</c:v>
                </c:pt>
                <c:pt idx="10">
                  <c:v>0</c:v>
                </c:pt>
                <c:pt idx="11">
                  <c:v>2</c:v>
                </c:pt>
                <c:pt idx="12">
                  <c:v>10</c:v>
                </c:pt>
                <c:pt idx="13">
                  <c:v>19</c:v>
                </c:pt>
                <c:pt idx="14">
                  <c:v>13</c:v>
                </c:pt>
                <c:pt idx="15">
                  <c:v>14</c:v>
                </c:pt>
                <c:pt idx="16">
                  <c:v>6</c:v>
                </c:pt>
                <c:pt idx="17">
                  <c:v>9</c:v>
                </c:pt>
                <c:pt idx="18">
                  <c:v>56</c:v>
                </c:pt>
                <c:pt idx="19">
                  <c:v>25</c:v>
                </c:pt>
                <c:pt idx="20">
                  <c:v>58</c:v>
                </c:pt>
                <c:pt idx="21">
                  <c:v>73</c:v>
                </c:pt>
                <c:pt idx="22">
                  <c:v>41</c:v>
                </c:pt>
                <c:pt idx="23">
                  <c:v>11</c:v>
                </c:pt>
                <c:pt idx="24">
                  <c:v>35</c:v>
                </c:pt>
                <c:pt idx="25">
                  <c:v>29</c:v>
                </c:pt>
                <c:pt idx="26">
                  <c:v>25</c:v>
                </c:pt>
                <c:pt idx="27">
                  <c:v>25</c:v>
                </c:pt>
                <c:pt idx="28">
                  <c:v>9</c:v>
                </c:pt>
                <c:pt idx="29">
                  <c:v>11</c:v>
                </c:pt>
                <c:pt idx="30">
                  <c:v>2</c:v>
                </c:pt>
                <c:pt idx="31">
                  <c:v>5</c:v>
                </c:pt>
                <c:pt idx="32">
                  <c:v>2</c:v>
                </c:pt>
                <c:pt idx="33">
                  <c:v>4</c:v>
                </c:pt>
                <c:pt idx="34">
                  <c:v>2</c:v>
                </c:pt>
                <c:pt idx="35">
                  <c:v>5</c:v>
                </c:pt>
                <c:pt idx="37">
                  <c:v>3</c:v>
                </c:pt>
                <c:pt idx="38">
                  <c:v>1</c:v>
                </c:pt>
                <c:pt idx="39">
                  <c:v>1</c:v>
                </c:pt>
                <c:pt idx="40">
                  <c:v>1</c:v>
                </c:pt>
                <c:pt idx="42">
                  <c:v>1</c:v>
                </c:pt>
                <c:pt idx="52" formatCode="General">
                  <c:v>0</c:v>
                </c:pt>
                <c:pt idx="53" formatCode="General">
                  <c:v>1</c:v>
                </c:pt>
                <c:pt idx="54" formatCode="General">
                  <c:v>0</c:v>
                </c:pt>
                <c:pt idx="55" formatCode="General">
                  <c:v>0</c:v>
                </c:pt>
                <c:pt idx="56" formatCode="General">
                  <c:v>0</c:v>
                </c:pt>
                <c:pt idx="57" formatCode="General">
                  <c:v>0</c:v>
                </c:pt>
                <c:pt idx="58" formatCode="General">
                  <c:v>0</c:v>
                </c:pt>
                <c:pt idx="59" formatCode="General">
                  <c:v>0</c:v>
                </c:pt>
                <c:pt idx="60" formatCode="General">
                  <c:v>0</c:v>
                </c:pt>
                <c:pt idx="61" formatCode="General">
                  <c:v>0</c:v>
                </c:pt>
                <c:pt idx="62" formatCode="General">
                  <c:v>0</c:v>
                </c:pt>
                <c:pt idx="63" formatCode="General">
                  <c:v>0</c:v>
                </c:pt>
              </c:numCache>
            </c:numRef>
          </c:val>
          <c:extLst>
            <c:ext xmlns:c16="http://schemas.microsoft.com/office/drawing/2014/chart" uri="{C3380CC4-5D6E-409C-BE32-E72D297353CC}">
              <c16:uniqueId val="{00000001-8E7D-47CE-93D5-7A4D5DC72633}"/>
            </c:ext>
          </c:extLst>
        </c:ser>
        <c:ser>
          <c:idx val="2"/>
          <c:order val="2"/>
          <c:tx>
            <c:strRef>
              <c:f>'Rel-10_Rel-16 CRs'!$A$8</c:f>
              <c:strCache>
                <c:ptCount val="1"/>
                <c:pt idx="0">
                  <c:v>Rel-14 CR</c:v>
                </c:pt>
              </c:strCache>
            </c:strRef>
          </c:tx>
          <c:spPr>
            <a:solidFill>
              <a:srgbClr val="00B050"/>
            </a:solidFill>
          </c:spPr>
          <c:invertIfNegative val="0"/>
          <c:cat>
            <c:strRef>
              <c:f>'Rel-10_Rel-16 CRs'!$AA$1:$CL$1</c:f>
              <c:strCache>
                <c:ptCount val="64"/>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strCache>
            </c:strRef>
          </c:cat>
          <c:val>
            <c:numRef>
              <c:f>'Rel-10_Rel-16 CRs'!$AA$8:$CL$8</c:f>
              <c:numCache>
                <c:formatCode>General</c:formatCode>
                <c:ptCount val="64"/>
                <c:pt idx="24">
                  <c:v>4</c:v>
                </c:pt>
                <c:pt idx="25">
                  <c:v>21</c:v>
                </c:pt>
                <c:pt idx="26">
                  <c:v>69</c:v>
                </c:pt>
                <c:pt idx="27">
                  <c:v>81</c:v>
                </c:pt>
                <c:pt idx="28">
                  <c:v>33</c:v>
                </c:pt>
                <c:pt idx="29">
                  <c:v>56</c:v>
                </c:pt>
                <c:pt idx="30">
                  <c:v>23</c:v>
                </c:pt>
                <c:pt idx="31">
                  <c:v>13</c:v>
                </c:pt>
                <c:pt idx="32">
                  <c:v>17</c:v>
                </c:pt>
                <c:pt idx="33">
                  <c:v>18</c:v>
                </c:pt>
                <c:pt idx="34">
                  <c:v>20</c:v>
                </c:pt>
                <c:pt idx="35">
                  <c:v>10</c:v>
                </c:pt>
                <c:pt idx="37">
                  <c:v>8</c:v>
                </c:pt>
                <c:pt idx="38">
                  <c:v>10</c:v>
                </c:pt>
                <c:pt idx="39">
                  <c:v>8</c:v>
                </c:pt>
                <c:pt idx="40">
                  <c:v>1</c:v>
                </c:pt>
                <c:pt idx="41">
                  <c:v>7</c:v>
                </c:pt>
                <c:pt idx="42">
                  <c:v>2</c:v>
                </c:pt>
                <c:pt idx="43">
                  <c:v>1</c:v>
                </c:pt>
                <c:pt idx="44">
                  <c:v>2</c:v>
                </c:pt>
                <c:pt idx="45">
                  <c:v>5</c:v>
                </c:pt>
                <c:pt idx="48">
                  <c:v>1</c:v>
                </c:pt>
                <c:pt idx="52">
                  <c:v>1</c:v>
                </c:pt>
                <c:pt idx="53">
                  <c:v>1</c:v>
                </c:pt>
                <c:pt idx="54">
                  <c:v>0</c:v>
                </c:pt>
                <c:pt idx="55">
                  <c:v>0</c:v>
                </c:pt>
                <c:pt idx="56">
                  <c:v>0</c:v>
                </c:pt>
                <c:pt idx="57">
                  <c:v>0</c:v>
                </c:pt>
                <c:pt idx="58">
                  <c:v>0</c:v>
                </c:pt>
                <c:pt idx="59">
                  <c:v>0</c:v>
                </c:pt>
                <c:pt idx="60">
                  <c:v>0</c:v>
                </c:pt>
                <c:pt idx="61">
                  <c:v>0</c:v>
                </c:pt>
                <c:pt idx="62">
                  <c:v>0</c:v>
                </c:pt>
                <c:pt idx="63">
                  <c:v>0</c:v>
                </c:pt>
              </c:numCache>
            </c:numRef>
          </c:val>
          <c:extLst>
            <c:ext xmlns:c16="http://schemas.microsoft.com/office/drawing/2014/chart" uri="{C3380CC4-5D6E-409C-BE32-E72D297353CC}">
              <c16:uniqueId val="{00000002-8E7D-47CE-93D5-7A4D5DC72633}"/>
            </c:ext>
          </c:extLst>
        </c:ser>
        <c:ser>
          <c:idx val="3"/>
          <c:order val="3"/>
          <c:tx>
            <c:strRef>
              <c:f>'Rel-10_Rel-16 CRs'!$A$9</c:f>
              <c:strCache>
                <c:ptCount val="1"/>
                <c:pt idx="0">
                  <c:v>Rel-15 PCR/draftCR</c:v>
                </c:pt>
              </c:strCache>
            </c:strRef>
          </c:tx>
          <c:spPr>
            <a:solidFill>
              <a:srgbClr val="FF0000"/>
            </a:solidFill>
          </c:spPr>
          <c:invertIfNegative val="0"/>
          <c:cat>
            <c:strRef>
              <c:f>'Rel-10_Rel-16 CRs'!$AA$1:$CL$1</c:f>
              <c:strCache>
                <c:ptCount val="64"/>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strCache>
            </c:strRef>
          </c:cat>
          <c:val>
            <c:numRef>
              <c:f>'Rel-10_Rel-16 CRs'!$AA$9:$CL$9</c:f>
              <c:numCache>
                <c:formatCode>General</c:formatCode>
                <c:ptCount val="64"/>
                <c:pt idx="30">
                  <c:v>63</c:v>
                </c:pt>
                <c:pt idx="31">
                  <c:v>126</c:v>
                </c:pt>
                <c:pt idx="32">
                  <c:v>117</c:v>
                </c:pt>
                <c:pt idx="33">
                  <c:v>121</c:v>
                </c:pt>
                <c:pt idx="34">
                  <c:v>171</c:v>
                </c:pt>
                <c:pt idx="35">
                  <c:v>214</c:v>
                </c:pt>
                <c:pt idx="36">
                  <c:v>62</c:v>
                </c:pt>
                <c:pt idx="37">
                  <c:v>287</c:v>
                </c:pt>
                <c:pt idx="38">
                  <c:v>328</c:v>
                </c:pt>
                <c:pt idx="39">
                  <c:v>182</c:v>
                </c:pt>
                <c:pt idx="40">
                  <c:v>4</c:v>
                </c:pt>
                <c:pt idx="52">
                  <c:v>0</c:v>
                </c:pt>
                <c:pt idx="53">
                  <c:v>0</c:v>
                </c:pt>
                <c:pt idx="54">
                  <c:v>0</c:v>
                </c:pt>
                <c:pt idx="55">
                  <c:v>0</c:v>
                </c:pt>
                <c:pt idx="56">
                  <c:v>0</c:v>
                </c:pt>
                <c:pt idx="57">
                  <c:v>0</c:v>
                </c:pt>
                <c:pt idx="58">
                  <c:v>0</c:v>
                </c:pt>
                <c:pt idx="59">
                  <c:v>0</c:v>
                </c:pt>
                <c:pt idx="60">
                  <c:v>0</c:v>
                </c:pt>
                <c:pt idx="61">
                  <c:v>0</c:v>
                </c:pt>
                <c:pt idx="62">
                  <c:v>0</c:v>
                </c:pt>
                <c:pt idx="63">
                  <c:v>0</c:v>
                </c:pt>
              </c:numCache>
            </c:numRef>
          </c:val>
          <c:extLst>
            <c:ext xmlns:c16="http://schemas.microsoft.com/office/drawing/2014/chart" uri="{C3380CC4-5D6E-409C-BE32-E72D297353CC}">
              <c16:uniqueId val="{00000003-8E7D-47CE-93D5-7A4D5DC72633}"/>
            </c:ext>
          </c:extLst>
        </c:ser>
        <c:ser>
          <c:idx val="4"/>
          <c:order val="4"/>
          <c:tx>
            <c:strRef>
              <c:f>'Rel-10_Rel-16 CRs'!$A$10</c:f>
              <c:strCache>
                <c:ptCount val="1"/>
                <c:pt idx="0">
                  <c:v>Rel-15 CR</c:v>
                </c:pt>
              </c:strCache>
            </c:strRef>
          </c:tx>
          <c:spPr>
            <a:solidFill>
              <a:srgbClr val="FFC000"/>
            </a:solidFill>
          </c:spPr>
          <c:invertIfNegative val="0"/>
          <c:cat>
            <c:strRef>
              <c:f>'Rel-10_Rel-16 CRs'!$AA$1:$CL$1</c:f>
              <c:strCache>
                <c:ptCount val="64"/>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strCache>
            </c:strRef>
          </c:cat>
          <c:val>
            <c:numRef>
              <c:f>'Rel-10_Rel-16 CRs'!$AA$10:$CL$10</c:f>
              <c:numCache>
                <c:formatCode>General</c:formatCode>
                <c:ptCount val="64"/>
                <c:pt idx="34">
                  <c:v>19</c:v>
                </c:pt>
                <c:pt idx="35">
                  <c:v>19</c:v>
                </c:pt>
                <c:pt idx="37">
                  <c:v>27</c:v>
                </c:pt>
                <c:pt idx="38">
                  <c:v>27</c:v>
                </c:pt>
                <c:pt idx="39">
                  <c:v>12</c:v>
                </c:pt>
                <c:pt idx="40">
                  <c:v>351</c:v>
                </c:pt>
                <c:pt idx="41">
                  <c:v>201</c:v>
                </c:pt>
                <c:pt idx="42">
                  <c:v>213</c:v>
                </c:pt>
                <c:pt idx="43">
                  <c:v>119</c:v>
                </c:pt>
                <c:pt idx="44">
                  <c:v>159</c:v>
                </c:pt>
                <c:pt idx="45">
                  <c:v>100</c:v>
                </c:pt>
                <c:pt idx="46">
                  <c:v>102</c:v>
                </c:pt>
                <c:pt idx="47">
                  <c:v>78</c:v>
                </c:pt>
                <c:pt idx="48">
                  <c:v>74</c:v>
                </c:pt>
                <c:pt idx="49">
                  <c:v>50</c:v>
                </c:pt>
                <c:pt idx="50">
                  <c:v>40</c:v>
                </c:pt>
                <c:pt idx="51">
                  <c:v>17</c:v>
                </c:pt>
                <c:pt idx="52">
                  <c:v>6</c:v>
                </c:pt>
                <c:pt idx="53">
                  <c:v>10</c:v>
                </c:pt>
                <c:pt idx="54">
                  <c:v>3</c:v>
                </c:pt>
                <c:pt idx="55">
                  <c:v>4</c:v>
                </c:pt>
                <c:pt idx="56">
                  <c:v>6</c:v>
                </c:pt>
                <c:pt idx="57">
                  <c:v>2</c:v>
                </c:pt>
                <c:pt idx="58">
                  <c:v>5</c:v>
                </c:pt>
                <c:pt idx="59">
                  <c:v>6</c:v>
                </c:pt>
                <c:pt idx="60">
                  <c:v>0</c:v>
                </c:pt>
                <c:pt idx="61">
                  <c:v>3</c:v>
                </c:pt>
                <c:pt idx="62">
                  <c:v>2</c:v>
                </c:pt>
                <c:pt idx="63">
                  <c:v>1</c:v>
                </c:pt>
              </c:numCache>
            </c:numRef>
          </c:val>
          <c:extLst>
            <c:ext xmlns:c16="http://schemas.microsoft.com/office/drawing/2014/chart" uri="{C3380CC4-5D6E-409C-BE32-E72D297353CC}">
              <c16:uniqueId val="{00000004-8E7D-47CE-93D5-7A4D5DC72633}"/>
            </c:ext>
          </c:extLst>
        </c:ser>
        <c:ser>
          <c:idx val="5"/>
          <c:order val="5"/>
          <c:tx>
            <c:strRef>
              <c:f>'Rel-10_Rel-16 CRs'!$A$11</c:f>
              <c:strCache>
                <c:ptCount val="1"/>
                <c:pt idx="0">
                  <c:v>Rel-16 PCR/draftCR</c:v>
                </c:pt>
              </c:strCache>
            </c:strRef>
          </c:tx>
          <c:spPr>
            <a:solidFill>
              <a:srgbClr val="00B0F0"/>
            </a:solidFill>
          </c:spPr>
          <c:invertIfNegative val="0"/>
          <c:cat>
            <c:strRef>
              <c:f>'Rel-10_Rel-16 CRs'!$AA$1:$CL$1</c:f>
              <c:strCache>
                <c:ptCount val="64"/>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strCache>
            </c:strRef>
          </c:cat>
          <c:val>
            <c:numRef>
              <c:f>'Rel-10_Rel-16 CRs'!$AA$11:$CL$11</c:f>
              <c:numCache>
                <c:formatCode>General</c:formatCode>
                <c:ptCount val="64"/>
                <c:pt idx="39">
                  <c:v>43</c:v>
                </c:pt>
                <c:pt idx="40">
                  <c:v>80</c:v>
                </c:pt>
                <c:pt idx="41">
                  <c:v>170</c:v>
                </c:pt>
                <c:pt idx="42">
                  <c:v>147</c:v>
                </c:pt>
                <c:pt idx="43">
                  <c:v>181</c:v>
                </c:pt>
                <c:pt idx="44">
                  <c:v>171</c:v>
                </c:pt>
                <c:pt idx="45">
                  <c:v>207</c:v>
                </c:pt>
                <c:pt idx="46">
                  <c:v>250</c:v>
                </c:pt>
                <c:pt idx="47">
                  <c:v>88</c:v>
                </c:pt>
                <c:pt idx="48">
                  <c:v>87</c:v>
                </c:pt>
                <c:pt idx="49">
                  <c:v>71</c:v>
                </c:pt>
                <c:pt idx="50">
                  <c:v>103</c:v>
                </c:pt>
                <c:pt idx="51">
                  <c:v>26</c:v>
                </c:pt>
                <c:pt idx="52">
                  <c:v>39</c:v>
                </c:pt>
                <c:pt idx="53">
                  <c:v>30</c:v>
                </c:pt>
                <c:pt idx="54">
                  <c:v>21</c:v>
                </c:pt>
                <c:pt idx="55">
                  <c:v>0</c:v>
                </c:pt>
                <c:pt idx="56">
                  <c:v>0</c:v>
                </c:pt>
                <c:pt idx="57">
                  <c:v>0</c:v>
                </c:pt>
                <c:pt idx="58">
                  <c:v>0</c:v>
                </c:pt>
                <c:pt idx="59">
                  <c:v>0</c:v>
                </c:pt>
                <c:pt idx="60">
                  <c:v>0</c:v>
                </c:pt>
                <c:pt idx="61">
                  <c:v>0</c:v>
                </c:pt>
                <c:pt idx="62">
                  <c:v>0</c:v>
                </c:pt>
                <c:pt idx="63">
                  <c:v>0</c:v>
                </c:pt>
              </c:numCache>
            </c:numRef>
          </c:val>
          <c:extLst>
            <c:ext xmlns:c16="http://schemas.microsoft.com/office/drawing/2014/chart" uri="{C3380CC4-5D6E-409C-BE32-E72D297353CC}">
              <c16:uniqueId val="{00000005-8E7D-47CE-93D5-7A4D5DC72633}"/>
            </c:ext>
          </c:extLst>
        </c:ser>
        <c:ser>
          <c:idx val="8"/>
          <c:order val="6"/>
          <c:tx>
            <c:strRef>
              <c:f>'Rel-10_Rel-16 CRs'!$A$12</c:f>
              <c:strCache>
                <c:ptCount val="1"/>
                <c:pt idx="0">
                  <c:v>Rel-16 CR</c:v>
                </c:pt>
              </c:strCache>
            </c:strRef>
          </c:tx>
          <c:invertIfNegative val="0"/>
          <c:cat>
            <c:strRef>
              <c:f>'Rel-10_Rel-16 CRs'!$AA$1:$CL$1</c:f>
              <c:strCache>
                <c:ptCount val="64"/>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strCache>
            </c:strRef>
          </c:cat>
          <c:val>
            <c:numRef>
              <c:f>'Rel-10_Rel-16 CRs'!$AA$12:$CL$12</c:f>
              <c:numCache>
                <c:formatCode>General</c:formatCode>
                <c:ptCount val="64"/>
                <c:pt idx="44">
                  <c:v>2</c:v>
                </c:pt>
                <c:pt idx="46">
                  <c:v>3</c:v>
                </c:pt>
                <c:pt idx="47">
                  <c:v>66</c:v>
                </c:pt>
                <c:pt idx="48">
                  <c:v>133</c:v>
                </c:pt>
                <c:pt idx="49">
                  <c:v>117</c:v>
                </c:pt>
                <c:pt idx="50">
                  <c:v>233</c:v>
                </c:pt>
                <c:pt idx="51">
                  <c:v>279</c:v>
                </c:pt>
                <c:pt idx="52">
                  <c:v>205</c:v>
                </c:pt>
                <c:pt idx="53">
                  <c:v>260</c:v>
                </c:pt>
                <c:pt idx="54">
                  <c:v>174</c:v>
                </c:pt>
                <c:pt idx="55">
                  <c:v>197</c:v>
                </c:pt>
                <c:pt idx="56">
                  <c:v>248</c:v>
                </c:pt>
                <c:pt idx="57">
                  <c:v>31</c:v>
                </c:pt>
                <c:pt idx="58">
                  <c:v>123</c:v>
                </c:pt>
                <c:pt idx="59">
                  <c:v>79</c:v>
                </c:pt>
                <c:pt idx="60">
                  <c:v>9</c:v>
                </c:pt>
                <c:pt idx="61">
                  <c:v>74</c:v>
                </c:pt>
                <c:pt idx="62">
                  <c:v>8</c:v>
                </c:pt>
                <c:pt idx="63">
                  <c:v>29</c:v>
                </c:pt>
              </c:numCache>
            </c:numRef>
          </c:val>
          <c:extLst>
            <c:ext xmlns:c16="http://schemas.microsoft.com/office/drawing/2014/chart" uri="{C3380CC4-5D6E-409C-BE32-E72D297353CC}">
              <c16:uniqueId val="{00000006-8E7D-47CE-93D5-7A4D5DC72633}"/>
            </c:ext>
          </c:extLst>
        </c:ser>
        <c:ser>
          <c:idx val="6"/>
          <c:order val="7"/>
          <c:tx>
            <c:strRef>
              <c:f>'Rel-10_Rel-16 CRs'!$A$13</c:f>
              <c:strCache>
                <c:ptCount val="1"/>
                <c:pt idx="0">
                  <c:v>Rel-17 PCR/draftCR</c:v>
                </c:pt>
              </c:strCache>
            </c:strRef>
          </c:tx>
          <c:spPr>
            <a:solidFill>
              <a:schemeClr val="tx2"/>
            </a:solidFill>
          </c:spPr>
          <c:invertIfNegative val="0"/>
          <c:cat>
            <c:strRef>
              <c:f>'Rel-10_Rel-16 CRs'!$AA$1:$CL$1</c:f>
              <c:strCache>
                <c:ptCount val="64"/>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strCache>
            </c:strRef>
          </c:cat>
          <c:val>
            <c:numRef>
              <c:f>'Rel-10_Rel-16 CRs'!$AA$13:$CL$13</c:f>
              <c:numCache>
                <c:formatCode>General</c:formatCode>
                <c:ptCount val="64"/>
                <c:pt idx="52">
                  <c:v>48</c:v>
                </c:pt>
                <c:pt idx="53">
                  <c:v>55</c:v>
                </c:pt>
                <c:pt idx="54">
                  <c:v>91</c:v>
                </c:pt>
                <c:pt idx="55">
                  <c:v>0</c:v>
                </c:pt>
                <c:pt idx="56">
                  <c:v>0</c:v>
                </c:pt>
                <c:pt idx="57">
                  <c:v>348</c:v>
                </c:pt>
                <c:pt idx="58">
                  <c:v>407</c:v>
                </c:pt>
                <c:pt idx="59">
                  <c:v>356</c:v>
                </c:pt>
                <c:pt idx="60">
                  <c:v>276</c:v>
                </c:pt>
                <c:pt idx="61">
                  <c:v>158</c:v>
                </c:pt>
                <c:pt idx="62">
                  <c:v>113</c:v>
                </c:pt>
                <c:pt idx="63">
                  <c:v>146</c:v>
                </c:pt>
              </c:numCache>
            </c:numRef>
          </c:val>
          <c:extLst>
            <c:ext xmlns:c16="http://schemas.microsoft.com/office/drawing/2014/chart" uri="{C3380CC4-5D6E-409C-BE32-E72D297353CC}">
              <c16:uniqueId val="{00000007-8E7D-47CE-93D5-7A4D5DC72633}"/>
            </c:ext>
          </c:extLst>
        </c:ser>
        <c:ser>
          <c:idx val="7"/>
          <c:order val="8"/>
          <c:tx>
            <c:strRef>
              <c:f>'Rel-10_Rel-16 CRs'!$A$14</c:f>
              <c:strCache>
                <c:ptCount val="1"/>
                <c:pt idx="0">
                  <c:v>Rel-17 CR</c:v>
                </c:pt>
              </c:strCache>
            </c:strRef>
          </c:tx>
          <c:invertIfNegative val="0"/>
          <c:cat>
            <c:strRef>
              <c:f>'Rel-10_Rel-16 CRs'!$AA$1:$CL$1</c:f>
              <c:strCache>
                <c:ptCount val="64"/>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strCache>
            </c:strRef>
          </c:cat>
          <c:val>
            <c:numRef>
              <c:f>'Rel-10_Rel-16 CRs'!$AA$14:$CL$14</c:f>
              <c:numCache>
                <c:formatCode>General</c:formatCode>
                <c:ptCount val="64"/>
                <c:pt idx="57">
                  <c:v>12</c:v>
                </c:pt>
                <c:pt idx="58">
                  <c:v>0</c:v>
                </c:pt>
                <c:pt idx="59">
                  <c:v>0</c:v>
                </c:pt>
                <c:pt idx="60">
                  <c:v>0</c:v>
                </c:pt>
                <c:pt idx="61">
                  <c:v>209</c:v>
                </c:pt>
                <c:pt idx="62">
                  <c:v>135</c:v>
                </c:pt>
                <c:pt idx="63">
                  <c:v>262</c:v>
                </c:pt>
              </c:numCache>
            </c:numRef>
          </c:val>
          <c:extLst>
            <c:ext xmlns:c16="http://schemas.microsoft.com/office/drawing/2014/chart" uri="{C3380CC4-5D6E-409C-BE32-E72D297353CC}">
              <c16:uniqueId val="{00000008-8E7D-47CE-93D5-7A4D5DC72633}"/>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0"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6.6031092267312727E-2"/>
          <c:y val="0.10934083874997352"/>
          <c:w val="9.6439420110307691E-2"/>
          <c:h val="0.39216886843915283"/>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6/9/2021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6/9/2021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23</a:t>
            </a:fld>
            <a:endParaRPr lang="en-GB" altLang="en-US"/>
          </a:p>
        </p:txBody>
      </p:sp>
    </p:spTree>
    <p:extLst>
      <p:ext uri="{BB962C8B-B14F-4D97-AF65-F5344CB8AC3E}">
        <p14:creationId xmlns:p14="http://schemas.microsoft.com/office/powerpoint/2010/main" val="2649613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24</a:t>
            </a:fld>
            <a:endParaRPr lang="en-GB" altLang="en-US"/>
          </a:p>
        </p:txBody>
      </p:sp>
    </p:spTree>
    <p:extLst>
      <p:ext uri="{BB962C8B-B14F-4D97-AF65-F5344CB8AC3E}">
        <p14:creationId xmlns:p14="http://schemas.microsoft.com/office/powerpoint/2010/main" val="664125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25</a:t>
            </a:fld>
            <a:endParaRPr lang="en-GB" altLang="en-US"/>
          </a:p>
        </p:txBody>
      </p:sp>
    </p:spTree>
    <p:extLst>
      <p:ext uri="{BB962C8B-B14F-4D97-AF65-F5344CB8AC3E}">
        <p14:creationId xmlns:p14="http://schemas.microsoft.com/office/powerpoint/2010/main" val="180268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26</a:t>
            </a:fld>
            <a:endParaRPr lang="en-GB" altLang="en-US"/>
          </a:p>
        </p:txBody>
      </p:sp>
    </p:spTree>
    <p:extLst>
      <p:ext uri="{BB962C8B-B14F-4D97-AF65-F5344CB8AC3E}">
        <p14:creationId xmlns:p14="http://schemas.microsoft.com/office/powerpoint/2010/main" val="1810812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27</a:t>
            </a:fld>
            <a:endParaRPr lang="en-GB" altLang="en-US"/>
          </a:p>
        </p:txBody>
      </p:sp>
    </p:spTree>
    <p:extLst>
      <p:ext uri="{BB962C8B-B14F-4D97-AF65-F5344CB8AC3E}">
        <p14:creationId xmlns:p14="http://schemas.microsoft.com/office/powerpoint/2010/main" val="2951807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28</a:t>
            </a:fld>
            <a:endParaRPr lang="en-GB" altLang="en-US"/>
          </a:p>
        </p:txBody>
      </p:sp>
    </p:spTree>
    <p:extLst>
      <p:ext uri="{BB962C8B-B14F-4D97-AF65-F5344CB8AC3E}">
        <p14:creationId xmlns:p14="http://schemas.microsoft.com/office/powerpoint/2010/main" val="2627561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31</a:t>
            </a:fld>
            <a:endParaRPr lang="en-GB" altLang="en-US"/>
          </a:p>
        </p:txBody>
      </p:sp>
    </p:spTree>
    <p:extLst>
      <p:ext uri="{BB962C8B-B14F-4D97-AF65-F5344CB8AC3E}">
        <p14:creationId xmlns:p14="http://schemas.microsoft.com/office/powerpoint/2010/main" val="841634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32</a:t>
            </a:fld>
            <a:endParaRPr lang="en-GB" altLang="en-US"/>
          </a:p>
        </p:txBody>
      </p:sp>
    </p:spTree>
    <p:extLst>
      <p:ext uri="{BB962C8B-B14F-4D97-AF65-F5344CB8AC3E}">
        <p14:creationId xmlns:p14="http://schemas.microsoft.com/office/powerpoint/2010/main" val="1446037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33</a:t>
            </a:fld>
            <a:endParaRPr lang="en-GB" altLang="en-US"/>
          </a:p>
        </p:txBody>
      </p:sp>
    </p:spTree>
    <p:extLst>
      <p:ext uri="{BB962C8B-B14F-4D97-AF65-F5344CB8AC3E}">
        <p14:creationId xmlns:p14="http://schemas.microsoft.com/office/powerpoint/2010/main" val="2079246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35</a:t>
            </a:fld>
            <a:endParaRPr lang="en-GB" altLang="en-US"/>
          </a:p>
        </p:txBody>
      </p:sp>
    </p:spTree>
    <p:extLst>
      <p:ext uri="{BB962C8B-B14F-4D97-AF65-F5344CB8AC3E}">
        <p14:creationId xmlns:p14="http://schemas.microsoft.com/office/powerpoint/2010/main" val="3095230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1034550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36</a:t>
            </a:fld>
            <a:endParaRPr lang="en-GB" altLang="en-US"/>
          </a:p>
        </p:txBody>
      </p:sp>
    </p:spTree>
    <p:extLst>
      <p:ext uri="{BB962C8B-B14F-4D97-AF65-F5344CB8AC3E}">
        <p14:creationId xmlns:p14="http://schemas.microsoft.com/office/powerpoint/2010/main" val="38278277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37</a:t>
            </a:fld>
            <a:endParaRPr lang="en-GB" altLang="en-US"/>
          </a:p>
        </p:txBody>
      </p:sp>
    </p:spTree>
    <p:extLst>
      <p:ext uri="{BB962C8B-B14F-4D97-AF65-F5344CB8AC3E}">
        <p14:creationId xmlns:p14="http://schemas.microsoft.com/office/powerpoint/2010/main" val="3031220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38</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39</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40</a:t>
            </a:fld>
            <a:endParaRPr lang="en-GB" altLang="en-US"/>
          </a:p>
        </p:txBody>
      </p:sp>
    </p:spTree>
    <p:extLst>
      <p:ext uri="{BB962C8B-B14F-4D97-AF65-F5344CB8AC3E}">
        <p14:creationId xmlns:p14="http://schemas.microsoft.com/office/powerpoint/2010/main" val="2100907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41</a:t>
            </a:fld>
            <a:endParaRPr lang="en-GB" altLang="en-US"/>
          </a:p>
        </p:txBody>
      </p:sp>
    </p:spTree>
    <p:extLst>
      <p:ext uri="{BB962C8B-B14F-4D97-AF65-F5344CB8AC3E}">
        <p14:creationId xmlns:p14="http://schemas.microsoft.com/office/powerpoint/2010/main" val="9813019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42</a:t>
            </a:fld>
            <a:endParaRPr lang="en-GB" altLang="en-US"/>
          </a:p>
        </p:txBody>
      </p:sp>
    </p:spTree>
    <p:extLst>
      <p:ext uri="{BB962C8B-B14F-4D97-AF65-F5344CB8AC3E}">
        <p14:creationId xmlns:p14="http://schemas.microsoft.com/office/powerpoint/2010/main" val="5901062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43</a:t>
            </a:fld>
            <a:endParaRPr lang="en-GB" altLang="en-US"/>
          </a:p>
        </p:txBody>
      </p:sp>
    </p:spTree>
    <p:extLst>
      <p:ext uri="{BB962C8B-B14F-4D97-AF65-F5344CB8AC3E}">
        <p14:creationId xmlns:p14="http://schemas.microsoft.com/office/powerpoint/2010/main" val="11516264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44</a:t>
            </a:fld>
            <a:endParaRPr lang="en-GB" altLang="en-US" dirty="0"/>
          </a:p>
        </p:txBody>
      </p:sp>
    </p:spTree>
    <p:extLst>
      <p:ext uri="{BB962C8B-B14F-4D97-AF65-F5344CB8AC3E}">
        <p14:creationId xmlns:p14="http://schemas.microsoft.com/office/powerpoint/2010/main" val="39624113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45</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14</a:t>
            </a:fld>
            <a:endParaRPr lang="en-GB" altLang="en-US"/>
          </a:p>
        </p:txBody>
      </p:sp>
    </p:spTree>
    <p:extLst>
      <p:ext uri="{BB962C8B-B14F-4D97-AF65-F5344CB8AC3E}">
        <p14:creationId xmlns:p14="http://schemas.microsoft.com/office/powerpoint/2010/main" val="349335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46</a:t>
            </a:fld>
            <a:endParaRPr lang="en-GB" altLang="en-US"/>
          </a:p>
        </p:txBody>
      </p:sp>
    </p:spTree>
    <p:extLst>
      <p:ext uri="{BB962C8B-B14F-4D97-AF65-F5344CB8AC3E}">
        <p14:creationId xmlns:p14="http://schemas.microsoft.com/office/powerpoint/2010/main" val="215841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47</a:t>
            </a:fld>
            <a:endParaRPr lang="en-GB" altLang="en-US"/>
          </a:p>
        </p:txBody>
      </p:sp>
    </p:spTree>
    <p:extLst>
      <p:ext uri="{BB962C8B-B14F-4D97-AF65-F5344CB8AC3E}">
        <p14:creationId xmlns:p14="http://schemas.microsoft.com/office/powerpoint/2010/main" val="1845643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48</a:t>
            </a:fld>
            <a:endParaRPr lang="en-GB" altLang="en-US"/>
          </a:p>
        </p:txBody>
      </p:sp>
    </p:spTree>
    <p:extLst>
      <p:ext uri="{BB962C8B-B14F-4D97-AF65-F5344CB8AC3E}">
        <p14:creationId xmlns:p14="http://schemas.microsoft.com/office/powerpoint/2010/main" val="21672713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49</a:t>
            </a:fld>
            <a:endParaRPr lang="en-GB" altLang="en-US"/>
          </a:p>
        </p:txBody>
      </p:sp>
    </p:spTree>
    <p:extLst>
      <p:ext uri="{BB962C8B-B14F-4D97-AF65-F5344CB8AC3E}">
        <p14:creationId xmlns:p14="http://schemas.microsoft.com/office/powerpoint/2010/main" val="9433036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50</a:t>
            </a:fld>
            <a:endParaRPr lang="en-GB" altLang="en-US"/>
          </a:p>
        </p:txBody>
      </p:sp>
    </p:spTree>
    <p:extLst>
      <p:ext uri="{BB962C8B-B14F-4D97-AF65-F5344CB8AC3E}">
        <p14:creationId xmlns:p14="http://schemas.microsoft.com/office/powerpoint/2010/main" val="12906702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56</a:t>
            </a:fld>
            <a:endParaRPr lang="en-GB" altLang="en-US"/>
          </a:p>
        </p:txBody>
      </p:sp>
    </p:spTree>
    <p:extLst>
      <p:ext uri="{BB962C8B-B14F-4D97-AF65-F5344CB8AC3E}">
        <p14:creationId xmlns:p14="http://schemas.microsoft.com/office/powerpoint/2010/main" val="37154593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57</a:t>
            </a:fld>
            <a:endParaRPr lang="en-GB" altLang="en-US"/>
          </a:p>
        </p:txBody>
      </p:sp>
    </p:spTree>
    <p:extLst>
      <p:ext uri="{BB962C8B-B14F-4D97-AF65-F5344CB8AC3E}">
        <p14:creationId xmlns:p14="http://schemas.microsoft.com/office/powerpoint/2010/main" val="39777172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58</a:t>
            </a:fld>
            <a:endParaRPr lang="en-GB" altLang="en-US"/>
          </a:p>
        </p:txBody>
      </p:sp>
    </p:spTree>
    <p:extLst>
      <p:ext uri="{BB962C8B-B14F-4D97-AF65-F5344CB8AC3E}">
        <p14:creationId xmlns:p14="http://schemas.microsoft.com/office/powerpoint/2010/main" val="1185287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17</a:t>
            </a:fld>
            <a:endParaRPr lang="en-GB" altLang="en-US"/>
          </a:p>
        </p:txBody>
      </p:sp>
    </p:spTree>
    <p:extLst>
      <p:ext uri="{BB962C8B-B14F-4D97-AF65-F5344CB8AC3E}">
        <p14:creationId xmlns:p14="http://schemas.microsoft.com/office/powerpoint/2010/main" val="2385343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18</a:t>
            </a:fld>
            <a:endParaRPr lang="en-GB" altLang="en-US"/>
          </a:p>
        </p:txBody>
      </p:sp>
    </p:spTree>
    <p:extLst>
      <p:ext uri="{BB962C8B-B14F-4D97-AF65-F5344CB8AC3E}">
        <p14:creationId xmlns:p14="http://schemas.microsoft.com/office/powerpoint/2010/main" val="2748962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19</a:t>
            </a:fld>
            <a:endParaRPr lang="en-GB" altLang="en-US"/>
          </a:p>
        </p:txBody>
      </p:sp>
    </p:spTree>
    <p:extLst>
      <p:ext uri="{BB962C8B-B14F-4D97-AF65-F5344CB8AC3E}">
        <p14:creationId xmlns:p14="http://schemas.microsoft.com/office/powerpoint/2010/main" val="3256343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20</a:t>
            </a:fld>
            <a:endParaRPr lang="en-GB" altLang="en-US"/>
          </a:p>
        </p:txBody>
      </p:sp>
    </p:spTree>
    <p:extLst>
      <p:ext uri="{BB962C8B-B14F-4D97-AF65-F5344CB8AC3E}">
        <p14:creationId xmlns:p14="http://schemas.microsoft.com/office/powerpoint/2010/main" val="157340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21</a:t>
            </a:fld>
            <a:endParaRPr lang="en-GB" altLang="en-US"/>
          </a:p>
        </p:txBody>
      </p:sp>
    </p:spTree>
    <p:extLst>
      <p:ext uri="{BB962C8B-B14F-4D97-AF65-F5344CB8AC3E}">
        <p14:creationId xmlns:p14="http://schemas.microsoft.com/office/powerpoint/2010/main" val="2017256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22</a:t>
            </a:fld>
            <a:endParaRPr lang="en-GB" altLang="en-US"/>
          </a:p>
        </p:txBody>
      </p:sp>
    </p:spTree>
    <p:extLst>
      <p:ext uri="{BB962C8B-B14F-4D97-AF65-F5344CB8AC3E}">
        <p14:creationId xmlns:p14="http://schemas.microsoft.com/office/powerpoint/2010/main" val="3847216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#92-e</a:t>
            </a:r>
          </a:p>
          <a:p>
            <a:r>
              <a:rPr lang="de-DE" sz="1200" b="1" kern="1200" dirty="0">
                <a:solidFill>
                  <a:schemeClr val="tx1"/>
                </a:solidFill>
                <a:latin typeface="Arial "/>
                <a:ea typeface="+mn-ea"/>
                <a:cs typeface="Arial" panose="020B0604020202020204" pitchFamily="34" charset="0"/>
              </a:rPr>
              <a:t>15 – 21 Jun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SP-210310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SP-210310</a:t>
            </a:r>
            <a:r>
              <a:rPr lang="en-GB" altLang="de-DE" sz="1200" dirty="0">
                <a:solidFill>
                  <a:schemeClr val="bg1"/>
                </a:solidFill>
              </a:rPr>
              <a:t>: TSG SA#92-e, </a:t>
            </a:r>
            <a:r>
              <a:rPr lang="en-US" altLang="de-DE" sz="1200" dirty="0">
                <a:solidFill>
                  <a:schemeClr val="bg1"/>
                </a:solidFill>
              </a:rPr>
              <a:t>15 – 21 June 2021</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hyperlink" Target="http://www.3gpp.org/" TargetMode="Externa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431309"/>
            <a:ext cx="6400800" cy="2578316"/>
          </a:xfrm>
        </p:spPr>
        <p:txBody>
          <a:bodyPr/>
          <a:lstStyle/>
          <a:p>
            <a:pPr marL="0" indent="0" algn="ctr" eaLnBrk="1" hangingPunct="1">
              <a:buFontTx/>
              <a:buNone/>
            </a:pPr>
            <a:r>
              <a:rPr lang="fr-FR" altLang="de-DE" dirty="0">
                <a:effectLst>
                  <a:outerShdw blurRad="38100" dist="38100" dir="2700000" algn="tl">
                    <a:srgbClr val="000000">
                      <a:alpha val="43137"/>
                    </a:srgbClr>
                  </a:outerShdw>
                </a:effectLst>
              </a:rPr>
              <a:t>Puneet Jain</a:t>
            </a:r>
          </a:p>
          <a:p>
            <a:pPr marL="0" indent="0" algn="ctr" eaLnBrk="1" hangingPunct="1">
              <a:buFontTx/>
              <a:buNone/>
            </a:pPr>
            <a:r>
              <a:rPr lang="fr-FR" altLang="de-DE" dirty="0">
                <a:effectLst>
                  <a:outerShdw blurRad="38100" dist="38100" dir="2700000" algn="tl">
                    <a:srgbClr val="000000">
                      <a:alpha val="43137"/>
                    </a:srgbClr>
                  </a:outerShdw>
                </a:effectLst>
              </a:rPr>
              <a:t>SA2 Chair, Intel</a:t>
            </a:r>
          </a:p>
          <a:p>
            <a:pPr marL="0" indent="0" algn="ctr" eaLnBrk="1" hangingPunct="1">
              <a:buFontTx/>
              <a:buNone/>
            </a:pPr>
            <a:endParaRPr lang="fr-FR" altLang="de-DE" sz="1400" dirty="0">
              <a:effectLst>
                <a:outerShdw blurRad="38100" dist="38100" dir="2700000" algn="tl">
                  <a:srgbClr val="000000">
                    <a:alpha val="43137"/>
                  </a:srgbClr>
                </a:outerShdw>
              </a:effectLst>
            </a:endParaRPr>
          </a:p>
          <a:p>
            <a:pPr marL="0" indent="0" algn="ctr" eaLnBrk="1" hangingPunct="1">
              <a:buFontTx/>
              <a:buNone/>
            </a:pPr>
            <a:r>
              <a:rPr lang="fr-FR" altLang="de-DE" dirty="0">
                <a:effectLst>
                  <a:outerShdw blurRad="38100" dist="38100" dir="2700000" algn="tl">
                    <a:srgbClr val="000000">
                      <a:alpha val="43137"/>
                    </a:srgbClr>
                  </a:outerShdw>
                </a:effectLst>
              </a:rPr>
              <a:t>Maurice Pope</a:t>
            </a:r>
          </a:p>
          <a:p>
            <a:pPr marL="0" indent="0" algn="ctr" eaLnBrk="1" hangingPunct="1">
              <a:buFontTx/>
              <a:buNone/>
            </a:pPr>
            <a:r>
              <a:rPr lang="fr-FR" altLang="de-DE" dirty="0">
                <a:effectLst>
                  <a:outerShdw blurRad="38100" dist="38100" dir="2700000" algn="tl">
                    <a:srgbClr val="000000">
                      <a:alpha val="43137"/>
                    </a:srgbClr>
                  </a:outerShdw>
                </a:effectLst>
              </a:rPr>
              <a:t>SA2 Support, MCC</a:t>
            </a:r>
            <a:endParaRPr lang="de-DE" altLang="de-DE"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SA#92-e</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dirty="0"/>
              <a:t>1) General Aspects (7/7)</a:t>
            </a:r>
            <a:br>
              <a:rPr lang="de-DE" altLang="de-DE" b="1" dirty="0"/>
            </a:br>
            <a:r>
              <a:rPr lang="de-DE" altLang="de-DE" b="1" dirty="0"/>
              <a:t>SA2 Agreed CRs by Release / Meeting</a:t>
            </a:r>
          </a:p>
        </p:txBody>
      </p:sp>
      <p:sp>
        <p:nvSpPr>
          <p:cNvPr id="18441" name="TextBox 12"/>
          <p:cNvSpPr txBox="1">
            <a:spLocks noChangeArrowheads="1"/>
          </p:cNvSpPr>
          <p:nvPr/>
        </p:nvSpPr>
        <p:spPr bwMode="auto">
          <a:xfrm rot="-5400000">
            <a:off x="-635658" y="5563967"/>
            <a:ext cx="1865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Number of CRs</a:t>
            </a:r>
          </a:p>
        </p:txBody>
      </p:sp>
      <p:graphicFrame>
        <p:nvGraphicFramePr>
          <p:cNvPr id="7" name="Chart 6">
            <a:extLst>
              <a:ext uri="{FF2B5EF4-FFF2-40B4-BE49-F238E27FC236}">
                <a16:creationId xmlns:a16="http://schemas.microsoft.com/office/drawing/2014/main" id="{07167792-B933-4FD9-B1DA-A4A5D376338B}"/>
              </a:ext>
            </a:extLst>
          </p:cNvPr>
          <p:cNvGraphicFramePr>
            <a:graphicFrameLocks/>
          </p:cNvGraphicFramePr>
          <p:nvPr/>
        </p:nvGraphicFramePr>
        <p:xfrm>
          <a:off x="481943" y="1486967"/>
          <a:ext cx="8550003" cy="457721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SA#91-e,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b="1" i="1" dirty="0"/>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a:t>
            </a:r>
            <a:r>
              <a:rPr lang="en-US" sz="2000" dirty="0">
                <a:solidFill>
                  <a:schemeClr val="bg1">
                    <a:lumMod val="65000"/>
                  </a:schemeClr>
                </a:solidFill>
              </a:rPr>
              <a:t>Rel-15 Work and Maintenance </a:t>
            </a:r>
          </a:p>
          <a:p>
            <a:pPr lvl="1" eaLnBrk="1" hangingPunct="1">
              <a:defRPr/>
            </a:pPr>
            <a:r>
              <a:rPr lang="en-US" sz="2000" dirty="0">
                <a:solidFill>
                  <a:schemeClr val="bg1">
                    <a:lumMod val="65000"/>
                  </a:schemeClr>
                </a:solidFill>
              </a:rPr>
              <a:t>2.3) Rel-16 Work and Maintenance</a:t>
            </a:r>
          </a:p>
          <a:p>
            <a:pPr lvl="1" eaLnBrk="1" hangingPunct="1">
              <a:defRPr/>
            </a:pPr>
            <a:r>
              <a:rPr lang="en-US" sz="2000" dirty="0">
                <a:solidFill>
                  <a:schemeClr val="bg1">
                    <a:lumMod val="65000"/>
                  </a:schemeClr>
                </a:solidFill>
              </a:rPr>
              <a:t>2.4) Rel-17 Study/Work</a:t>
            </a:r>
          </a:p>
          <a:p>
            <a:pPr lvl="1" eaLnBrk="1" hangingPunct="1">
              <a:defRPr/>
            </a:pPr>
            <a:r>
              <a:rPr lang="en-GB" sz="2000" dirty="0">
                <a:solidFill>
                  <a:schemeClr val="bg1">
                    <a:lumMod val="65000"/>
                  </a:schemeClr>
                </a:solidFill>
              </a:rPr>
              <a:t>2.5) IETF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19460"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dirty="0"/>
              <a:t>2.1) Rel-14 and before  Maintenance (1/1)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dirty="0"/>
              <a:t> Work Progress on Corrections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R12:           none</a:t>
            </a:r>
          </a:p>
          <a:p>
            <a:pPr lvl="1" eaLnBrk="1" hangingPunct="1"/>
            <a:r>
              <a:rPr lang="en-GB" altLang="de-DE" sz="2000" dirty="0"/>
              <a:t>R13: 	none</a:t>
            </a:r>
          </a:p>
          <a:p>
            <a:pPr lvl="1" eaLnBrk="1" hangingPunct="1"/>
            <a:r>
              <a:rPr lang="de-DE" altLang="de-DE" sz="2000" dirty="0"/>
              <a:t>R14:  	</a:t>
            </a:r>
            <a:r>
              <a:rPr lang="en-US" altLang="de-DE" sz="2000" dirty="0"/>
              <a:t>none</a:t>
            </a:r>
            <a:endParaRPr lang="en-GB"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SA#91-e, statistics, next meetings)</a:t>
            </a:r>
          </a:p>
          <a:p>
            <a:pPr eaLnBrk="1" hangingPunct="1">
              <a:defRPr/>
            </a:pPr>
            <a:r>
              <a:rPr lang="en-GB" sz="2400" b="1" i="1" dirty="0"/>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b="1" i="1" dirty="0"/>
              <a:t>2.2  Rel-15 Work and Maintenance</a:t>
            </a:r>
          </a:p>
          <a:p>
            <a:pPr lvl="1" eaLnBrk="1" hangingPunct="1">
              <a:defRPr/>
            </a:pPr>
            <a:r>
              <a:rPr lang="en-US" sz="2000" dirty="0">
                <a:solidFill>
                  <a:schemeClr val="bg1">
                    <a:lumMod val="65000"/>
                  </a:schemeClr>
                </a:solidFill>
              </a:rPr>
              <a:t>2.3) Rel-16 Work and Maintenance</a:t>
            </a:r>
          </a:p>
          <a:p>
            <a:pPr lvl="1" eaLnBrk="1" hangingPunct="1">
              <a:defRPr/>
            </a:pPr>
            <a:r>
              <a:rPr lang="en-US" sz="2000" dirty="0">
                <a:solidFill>
                  <a:schemeClr val="bg1">
                    <a:lumMod val="65000"/>
                  </a:schemeClr>
                </a:solidFill>
              </a:rPr>
              <a:t>2.4) Rel-17 Study/Work</a:t>
            </a:r>
          </a:p>
          <a:p>
            <a:pPr lvl="1" eaLnBrk="1" hangingPunct="1">
              <a:defRPr/>
            </a:pPr>
            <a:r>
              <a:rPr lang="en-GB" sz="2000" dirty="0">
                <a:solidFill>
                  <a:schemeClr val="bg1">
                    <a:lumMod val="65000"/>
                  </a:schemeClr>
                </a:solidFill>
              </a:rPr>
              <a:t>2.5) IETF Dependency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21508"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dirty="0"/>
              <a:t>2.2) Rel-15 Work and Maintenance (1/2)</a:t>
            </a:r>
            <a:endParaRPr lang="de-DE" altLang="de-DE" sz="2800" b="1" dirty="0"/>
          </a:p>
        </p:txBody>
      </p:sp>
      <p:sp>
        <p:nvSpPr>
          <p:cNvPr id="8" name="Content Placeholder 2">
            <a:extLst>
              <a:ext uri="{FF2B5EF4-FFF2-40B4-BE49-F238E27FC236}">
                <a16:creationId xmlns:a16="http://schemas.microsoft.com/office/drawing/2014/main" id="{7C9605F4-7AD6-4B72-BA61-4ABC17FCEEC4}"/>
              </a:ext>
            </a:extLst>
          </p:cNvPr>
          <p:cNvSpPr>
            <a:spLocks noGrp="1"/>
          </p:cNvSpPr>
          <p:nvPr>
            <p:ph idx="1"/>
          </p:nvPr>
        </p:nvSpPr>
        <p:spPr>
          <a:xfrm>
            <a:off x="457201" y="2001838"/>
            <a:ext cx="7476066" cy="3425825"/>
          </a:xfrm>
        </p:spPr>
        <p:txBody>
          <a:bodyPr/>
          <a:lstStyle/>
          <a:p>
            <a:pPr eaLnBrk="1" hangingPunct="1"/>
            <a:r>
              <a:rPr lang="de-DE" altLang="de-DE" dirty="0"/>
              <a:t> Work Progress on Corrections, excluding 5GS_Ph1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R15:           </a:t>
            </a:r>
            <a:r>
              <a:rPr lang="en-US" altLang="de-DE" sz="2000" dirty="0"/>
              <a:t>None</a:t>
            </a:r>
            <a:endParaRPr lang="en-US" altLang="zh-CN" sz="1400" dirty="0"/>
          </a:p>
          <a:p>
            <a:pPr lvl="1" eaLnBrk="1" hangingPunct="1"/>
            <a:endParaRPr lang="en-US" altLang="zh-CN" sz="20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105497" y="156875"/>
            <a:ext cx="6827838" cy="925512"/>
          </a:xfrm>
        </p:spPr>
        <p:txBody>
          <a:bodyPr/>
          <a:lstStyle/>
          <a:p>
            <a:r>
              <a:rPr lang="en-US" altLang="de-DE" sz="2800" b="1" dirty="0"/>
              <a:t>2.2) Rel-15 Work and Maintenance (2/2)</a:t>
            </a:r>
            <a:endParaRPr lang="de-DE" altLang="de-DE" sz="2800" b="1" dirty="0"/>
          </a:p>
        </p:txBody>
      </p:sp>
      <p:sp>
        <p:nvSpPr>
          <p:cNvPr id="23555" name="Content Placeholder 7"/>
          <p:cNvSpPr>
            <a:spLocks noGrp="1"/>
          </p:cNvSpPr>
          <p:nvPr>
            <p:ph sz="half" idx="2"/>
          </p:nvPr>
        </p:nvSpPr>
        <p:spPr>
          <a:xfrm>
            <a:off x="444501" y="2829610"/>
            <a:ext cx="8288020" cy="3609289"/>
          </a:xfrm>
        </p:spPr>
        <p:txBody>
          <a:bodyPr/>
          <a:lstStyle/>
          <a:p>
            <a:pPr>
              <a:spcBef>
                <a:spcPct val="0"/>
              </a:spcBef>
              <a:spcAft>
                <a:spcPts val="200"/>
              </a:spcAft>
            </a:pPr>
            <a:r>
              <a:rPr lang="de-DE" altLang="de-DE" sz="2000" dirty="0"/>
              <a:t>Progress since SA#91-e (</a:t>
            </a:r>
            <a:r>
              <a:rPr lang="en-US" altLang="de-DE" sz="2000" dirty="0"/>
              <a:t>Category A CRs are not counted)</a:t>
            </a:r>
            <a:r>
              <a:rPr lang="de-DE" altLang="de-DE" sz="2000" dirty="0"/>
              <a:t>:</a:t>
            </a:r>
          </a:p>
          <a:p>
            <a:pPr lvl="1">
              <a:spcBef>
                <a:spcPts val="0"/>
              </a:spcBef>
              <a:spcAft>
                <a:spcPts val="300"/>
              </a:spcAft>
            </a:pPr>
            <a:r>
              <a:rPr lang="en-US" altLang="zh-CN" sz="1600" dirty="0"/>
              <a:t>Rel 15: 3 CRs (to TS 23.501, TS 23.502 and TS 23.503) agreed</a:t>
            </a:r>
          </a:p>
          <a:p>
            <a:pPr lvl="1">
              <a:spcBef>
                <a:spcPts val="0"/>
              </a:spcBef>
              <a:spcAft>
                <a:spcPts val="300"/>
              </a:spcAft>
            </a:pPr>
            <a:r>
              <a:rPr lang="en-US" altLang="zh-CN" sz="1600" dirty="0"/>
              <a:t>Rel-16: 11 CRs (to TS 23.288, TS 23.501, TS 23.502 and TS 23.503) agreed. </a:t>
            </a:r>
          </a:p>
          <a:p>
            <a:pPr lvl="1">
              <a:spcBef>
                <a:spcPts val="0"/>
              </a:spcBef>
              <a:spcAft>
                <a:spcPts val="300"/>
              </a:spcAft>
            </a:pPr>
            <a:r>
              <a:rPr lang="en-US" altLang="zh-CN" sz="1600" dirty="0"/>
              <a:t>Rel-17: 10 CRs (to TS 23.501, TS 23.502 and TS 23.503) agreed</a:t>
            </a:r>
          </a:p>
          <a:p>
            <a:pPr lvl="1">
              <a:spcBef>
                <a:spcPts val="0"/>
              </a:spcBef>
              <a:spcAft>
                <a:spcPts val="300"/>
              </a:spcAft>
            </a:pPr>
            <a:endParaRPr lang="en-US" altLang="zh-CN" sz="1600" dirty="0"/>
          </a:p>
          <a:p>
            <a:pPr marL="0" lvl="0" indent="0">
              <a:buNone/>
            </a:pPr>
            <a:endParaRPr lang="de-DE" sz="2000" dirty="0"/>
          </a:p>
          <a:p>
            <a:pPr lvl="0"/>
            <a:r>
              <a:rPr lang="de-DE" sz="2000" dirty="0"/>
              <a:t>Next steps: </a:t>
            </a:r>
          </a:p>
          <a:p>
            <a:pPr lvl="1"/>
            <a:r>
              <a:rPr lang="en-US" sz="1600" dirty="0"/>
              <a:t>FASMO corrections</a:t>
            </a:r>
          </a:p>
        </p:txBody>
      </p:sp>
      <p:graphicFrame>
        <p:nvGraphicFramePr>
          <p:cNvPr id="5" name="Content Placeholder 8">
            <a:extLst>
              <a:ext uri="{FF2B5EF4-FFF2-40B4-BE49-F238E27FC236}">
                <a16:creationId xmlns:a16="http://schemas.microsoft.com/office/drawing/2014/main" id="{431EE5F7-1C8A-4E00-AA0B-81807A082AD8}"/>
              </a:ext>
            </a:extLst>
          </p:cNvPr>
          <p:cNvGraphicFramePr>
            <a:graphicFrameLocks/>
          </p:cNvGraphicFramePr>
          <p:nvPr>
            <p:extLst>
              <p:ext uri="{D42A27DB-BD31-4B8C-83A1-F6EECF244321}">
                <p14:modId xmlns:p14="http://schemas.microsoft.com/office/powerpoint/2010/main" val="215104808"/>
              </p:ext>
            </p:extLst>
          </p:nvPr>
        </p:nvGraphicFramePr>
        <p:xfrm>
          <a:off x="191572" y="1505673"/>
          <a:ext cx="8810067"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5GS_Ph1</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5G System – Phase 1</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SP-160958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SA#91-e,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Work and Maintenance</a:t>
            </a:r>
          </a:p>
          <a:p>
            <a:pPr lvl="1" eaLnBrk="1" hangingPunct="1">
              <a:defRPr/>
            </a:pPr>
            <a:r>
              <a:rPr lang="en-GB" sz="2000" b="1" i="1" dirty="0"/>
              <a:t>2.3) Rel-16 Work and Maintenance</a:t>
            </a:r>
          </a:p>
          <a:p>
            <a:pPr lvl="1" eaLnBrk="1" hangingPunct="1">
              <a:defRPr/>
            </a:pPr>
            <a:r>
              <a:rPr lang="en-GB" sz="2000" dirty="0">
                <a:solidFill>
                  <a:schemeClr val="bg1">
                    <a:lumMod val="65000"/>
                  </a:schemeClr>
                </a:solidFill>
              </a:rPr>
              <a:t>2.4) Rel-17 Study/Work</a:t>
            </a: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2662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30662682"/>
              </p:ext>
            </p:extLst>
          </p:nvPr>
        </p:nvGraphicFramePr>
        <p:xfrm>
          <a:off x="169449" y="1303706"/>
          <a:ext cx="8937859" cy="1975654"/>
        </p:xfrm>
        <a:graphic>
          <a:graphicData uri="http://schemas.openxmlformats.org/drawingml/2006/table">
            <a:tbl>
              <a:tblPr firstRow="1" bandRow="1">
                <a:tableStyleId>{8FD4443E-F989-4FC4-A0C8-D5A2AF1F390B}</a:tableStyleId>
              </a:tblPr>
              <a:tblGrid>
                <a:gridCol w="1510516">
                  <a:extLst>
                    <a:ext uri="{9D8B030D-6E8A-4147-A177-3AD203B41FA5}">
                      <a16:colId xmlns:a16="http://schemas.microsoft.com/office/drawing/2014/main" val="20000"/>
                    </a:ext>
                  </a:extLst>
                </a:gridCol>
                <a:gridCol w="3914705">
                  <a:extLst>
                    <a:ext uri="{9D8B030D-6E8A-4147-A177-3AD203B41FA5}">
                      <a16:colId xmlns:a16="http://schemas.microsoft.com/office/drawing/2014/main" val="20001"/>
                    </a:ext>
                  </a:extLst>
                </a:gridCol>
                <a:gridCol w="1164733">
                  <a:extLst>
                    <a:ext uri="{9D8B030D-6E8A-4147-A177-3AD203B41FA5}">
                      <a16:colId xmlns:a16="http://schemas.microsoft.com/office/drawing/2014/main" val="20002"/>
                    </a:ext>
                  </a:extLst>
                </a:gridCol>
                <a:gridCol w="1236885">
                  <a:extLst>
                    <a:ext uri="{9D8B030D-6E8A-4147-A177-3AD203B41FA5}">
                      <a16:colId xmlns:a16="http://schemas.microsoft.com/office/drawing/2014/main" val="20003"/>
                    </a:ext>
                  </a:extLst>
                </a:gridCol>
                <a:gridCol w="1111020">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FS_</a:t>
                      </a:r>
                      <a:r>
                        <a:rPr lang="fr-FR" sz="1400" b="1" kern="1200" dirty="0">
                          <a:solidFill>
                            <a:schemeClr val="lt1"/>
                          </a:solidFill>
                          <a:effectLst/>
                          <a:latin typeface="+mn-lt"/>
                          <a:ea typeface="+mn-ea"/>
                          <a:cs typeface="+mn-cs"/>
                        </a:rPr>
                        <a:t>PARLOS_SA2</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fr-FR" sz="1400" b="1" kern="1200" dirty="0">
                          <a:solidFill>
                            <a:schemeClr val="lt1"/>
                          </a:solidFill>
                          <a:effectLst/>
                          <a:latin typeface="+mn-lt"/>
                          <a:ea typeface="+mn-ea"/>
                          <a:cs typeface="+mn-cs"/>
                        </a:rPr>
                        <a:t>PARLOS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SP-180738</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25035" y="3578641"/>
            <a:ext cx="8554480" cy="2494165"/>
          </a:xfrm>
        </p:spPr>
        <p:txBody>
          <a:bodyPr/>
          <a:lstStyle/>
          <a:p>
            <a:pPr>
              <a:spcBef>
                <a:spcPts val="0"/>
              </a:spcBef>
              <a:spcAft>
                <a:spcPts val="0"/>
              </a:spcAft>
            </a:pPr>
            <a:r>
              <a:rPr lang="de-DE" altLang="de-DE" sz="2000" dirty="0"/>
              <a:t>Progress since SA#91-e (</a:t>
            </a:r>
            <a:r>
              <a:rPr lang="en-US" altLang="de-DE" sz="2000" dirty="0"/>
              <a:t>Category A CRs are not counted) </a:t>
            </a:r>
            <a:r>
              <a:rPr lang="de-DE" altLang="de-DE" sz="2000" dirty="0"/>
              <a:t>:</a:t>
            </a:r>
          </a:p>
          <a:p>
            <a:pPr lvl="1">
              <a:spcBef>
                <a:spcPts val="0"/>
              </a:spcBef>
              <a:spcAft>
                <a:spcPts val="0"/>
              </a:spcAft>
            </a:pPr>
            <a:r>
              <a:rPr lang="en-US" altLang="zh-CN" sz="1400" dirty="0"/>
              <a:t>No change.</a:t>
            </a:r>
          </a:p>
          <a:p>
            <a:pPr marL="457200" lvl="1" indent="0">
              <a:spcBef>
                <a:spcPts val="0"/>
              </a:spcBef>
              <a:spcAft>
                <a:spcPts val="0"/>
              </a:spcAft>
              <a:buNone/>
            </a:pPr>
            <a:endParaRPr lang="en-US" sz="1800" dirty="0"/>
          </a:p>
          <a:p>
            <a:pPr marL="457200" lvl="1" indent="-457200">
              <a:spcBef>
                <a:spcPts val="0"/>
              </a:spcBef>
              <a:spcAft>
                <a:spcPts val="0"/>
              </a:spcAft>
              <a:buBlip>
                <a:blip r:embed="rId3"/>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a:t>
            </a:r>
            <a:r>
              <a:rPr lang="en-US" altLang="zh-CN" sz="1400" dirty="0"/>
              <a:t>None </a:t>
            </a:r>
            <a:r>
              <a:rPr lang="en-US" sz="1400" dirty="0"/>
              <a:t>identified</a:t>
            </a:r>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altLang="zh-CN" sz="1400" dirty="0"/>
              <a:t>  </a:t>
            </a:r>
            <a:r>
              <a:rPr lang="en-US" sz="1400" dirty="0"/>
              <a:t>FASMO corrections</a:t>
            </a:r>
          </a:p>
          <a:p>
            <a:pPr lvl="1"/>
            <a:endParaRPr lang="en-US" altLang="zh-CN" sz="14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(2/17)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45147513"/>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the 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SP-170380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SP-181117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5 CRs (3 CR to TS 23.501, 2 CR to TS 23.502) were agreed.</a:t>
            </a:r>
          </a:p>
          <a:p>
            <a:pPr lvl="1">
              <a:spcBef>
                <a:spcPts val="0"/>
              </a:spcBef>
              <a:spcAft>
                <a:spcPts val="0"/>
              </a:spcAft>
            </a:pPr>
            <a:endParaRPr lang="en-US" altLang="zh-CN" sz="1400" dirty="0"/>
          </a:p>
          <a:p>
            <a:pPr marL="457200" lvl="1" indent="-457200">
              <a:spcBef>
                <a:spcPts val="0"/>
              </a:spcBef>
              <a:spcAft>
                <a:spcPts val="0"/>
              </a:spcAft>
              <a:buBlip>
                <a:blip r:embed="rId3"/>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None Identified</a:t>
            </a:r>
          </a:p>
          <a:p>
            <a:pPr lvl="1">
              <a:spcBef>
                <a:spcPts val="0"/>
              </a:spcBef>
              <a:spcAft>
                <a:spcPts val="600"/>
              </a:spcAft>
            </a:pPr>
            <a:endParaRPr lang="en-US" sz="1400" dirty="0"/>
          </a:p>
          <a:p>
            <a:pPr lvl="0">
              <a:spcBef>
                <a:spcPts val="0"/>
              </a:spcBef>
              <a:spcAft>
                <a:spcPts val="0"/>
              </a:spcAft>
            </a:pPr>
            <a:r>
              <a:rPr lang="de-DE" sz="2000" dirty="0"/>
              <a:t>Next steps:</a:t>
            </a:r>
          </a:p>
          <a:p>
            <a:pPr lvl="1"/>
            <a:r>
              <a:rPr lang="en-US" sz="1400" dirty="0"/>
              <a:t>FASMO corrections</a:t>
            </a:r>
          </a:p>
          <a:p>
            <a:pPr lvl="1"/>
            <a:endParaRPr lang="en-US" altLang="zh-CN" sz="14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(3/17)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557860762"/>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SP-181124</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465835" cy="3159761"/>
          </a:xfrm>
        </p:spPr>
        <p:txBody>
          <a:bodyPr/>
          <a:lstStyle/>
          <a:p>
            <a:pPr>
              <a:spcBef>
                <a:spcPts val="0"/>
              </a:spcBef>
              <a:spcAft>
                <a:spcPts val="0"/>
              </a:spcAft>
            </a:pPr>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400" dirty="0"/>
              <a:t>No change.</a:t>
            </a:r>
          </a:p>
          <a:p>
            <a:pPr lvl="1">
              <a:spcBef>
                <a:spcPts val="0"/>
              </a:spcBef>
              <a:spcAft>
                <a:spcPts val="0"/>
              </a:spcAft>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 None identified</a:t>
            </a:r>
          </a:p>
          <a:p>
            <a:pPr lvl="1">
              <a:spcBef>
                <a:spcPts val="0"/>
              </a:spcBef>
              <a:spcAft>
                <a:spcPts val="600"/>
              </a:spcAft>
            </a:pPr>
            <a:endParaRPr lang="en-US" sz="1400" dirty="0"/>
          </a:p>
          <a:p>
            <a:pPr lvl="0">
              <a:spcBef>
                <a:spcPts val="0"/>
              </a:spcBef>
              <a:spcAft>
                <a:spcPts val="0"/>
              </a:spcAft>
            </a:pPr>
            <a:r>
              <a:rPr lang="de-DE" sz="2000" dirty="0"/>
              <a:t>Next steps:</a:t>
            </a:r>
          </a:p>
          <a:p>
            <a:pPr lvl="1"/>
            <a:r>
              <a:rPr lang="en-US" sz="1400" dirty="0"/>
              <a:t>FASMO corrections</a:t>
            </a:r>
            <a:endParaRPr lang="en-US" altLang="zh-CN" sz="1400" dirty="0"/>
          </a:p>
          <a:p>
            <a:pPr marL="457200" lvl="1" indent="0">
              <a:buNone/>
            </a:pPr>
            <a:r>
              <a:rPr lang="en-US" altLang="zh-CN" sz="1400" dirty="0"/>
              <a:t> </a:t>
            </a:r>
          </a:p>
        </p:txBody>
      </p:sp>
    </p:spTree>
    <p:extLst>
      <p:ext uri="{BB962C8B-B14F-4D97-AF65-F5344CB8AC3E}">
        <p14:creationId xmlns:p14="http://schemas.microsoft.com/office/powerpoint/2010/main" val="27549235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508500"/>
          </a:xfrm>
        </p:spPr>
        <p:txBody>
          <a:bodyPr/>
          <a:lstStyle/>
          <a:p>
            <a:pPr eaLnBrk="1" hangingPunct="1">
              <a:defRPr/>
            </a:pPr>
            <a:r>
              <a:rPr lang="en-GB" sz="2400" dirty="0"/>
              <a:t> 1) General aspects (events since SA#91-e, statistics, next meetings)</a:t>
            </a:r>
          </a:p>
          <a:p>
            <a:pPr eaLnBrk="1" hangingPunct="1">
              <a:defRPr/>
            </a:pPr>
            <a:r>
              <a:rPr lang="en-GB" sz="2400" dirty="0"/>
              <a:t> 2) SA Work Report</a:t>
            </a:r>
          </a:p>
          <a:p>
            <a:pPr lvl="1" eaLnBrk="1" hangingPunct="1">
              <a:defRPr/>
            </a:pPr>
            <a:r>
              <a:rPr lang="en-GB" sz="2000" dirty="0"/>
              <a:t>2.1) Rel-14 and before Maintenance</a:t>
            </a:r>
          </a:p>
          <a:p>
            <a:pPr lvl="1" eaLnBrk="1" hangingPunct="1">
              <a:defRPr/>
            </a:pPr>
            <a:r>
              <a:rPr lang="en-GB" sz="2000" dirty="0"/>
              <a:t>2.2) Rel-15 Work and Maintenance </a:t>
            </a:r>
          </a:p>
          <a:p>
            <a:pPr lvl="1" eaLnBrk="1" hangingPunct="1">
              <a:defRPr/>
            </a:pPr>
            <a:r>
              <a:rPr lang="en-GB" sz="2000" dirty="0"/>
              <a:t>2.3) Rel-16 Work and Maintenance</a:t>
            </a:r>
          </a:p>
          <a:p>
            <a:pPr lvl="1" eaLnBrk="1" hangingPunct="1">
              <a:defRPr/>
            </a:pPr>
            <a:r>
              <a:rPr lang="en-GB" sz="2000" dirty="0"/>
              <a:t>2.4) Rel-17 Study/Work</a:t>
            </a:r>
          </a:p>
          <a:p>
            <a:pPr lvl="1" eaLnBrk="1" hangingPunct="1">
              <a:defRPr/>
            </a:pPr>
            <a:r>
              <a:rPr lang="en-GB" sz="2000" dirty="0"/>
              <a:t>2.5) IETF Dependency Update</a:t>
            </a:r>
          </a:p>
          <a:p>
            <a:pPr eaLnBrk="1" hangingPunct="1">
              <a:defRPr/>
            </a:pPr>
            <a:r>
              <a:rPr lang="en-GB" sz="2400" dirty="0"/>
              <a:t> 3) SA2 Work Planning</a:t>
            </a:r>
          </a:p>
          <a:p>
            <a:pPr eaLnBrk="1" hangingPunct="1">
              <a:defRPr/>
            </a:pPr>
            <a:r>
              <a:rPr lang="en-GB" sz="2400" dirty="0"/>
              <a:t> 4) Documents for Information and Approval</a:t>
            </a:r>
          </a:p>
          <a:p>
            <a:pPr eaLnBrk="1" hangingPunct="1">
              <a:defRPr/>
            </a:pPr>
            <a:r>
              <a:rPr lang="en-GB" sz="24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US" altLang="de-DE" sz="2800" b="1" dirty="0"/>
              <a:t>2.3) Rel-16 Work and Maintenance (4/17)</a:t>
            </a:r>
            <a:endParaRPr lang="de-DE" altLang="de-DE" sz="2800" b="1" dirty="0"/>
          </a:p>
        </p:txBody>
      </p:sp>
      <p:sp>
        <p:nvSpPr>
          <p:cNvPr id="31764" name="Content Placeholder 7"/>
          <p:cNvSpPr>
            <a:spLocks noGrp="1"/>
          </p:cNvSpPr>
          <p:nvPr>
            <p:ph sz="half" idx="2"/>
          </p:nvPr>
        </p:nvSpPr>
        <p:spPr>
          <a:xfrm>
            <a:off x="468313" y="3112851"/>
            <a:ext cx="8404754" cy="3345098"/>
          </a:xfrm>
        </p:spPr>
        <p:txBody>
          <a:bodyPr/>
          <a:lstStyle/>
          <a:p>
            <a:pPr>
              <a:spcBef>
                <a:spcPts val="0"/>
              </a:spcBef>
              <a:spcAft>
                <a:spcPts val="400"/>
              </a:spcAft>
            </a:pPr>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400" dirty="0"/>
              <a:t>No change.</a:t>
            </a:r>
          </a:p>
          <a:p>
            <a:pPr marL="457200" lvl="1" indent="0">
              <a:spcBef>
                <a:spcPts val="0"/>
              </a:spcBef>
              <a:spcAft>
                <a:spcPts val="400"/>
              </a:spcAft>
              <a:buNone/>
            </a:pPr>
            <a:endParaRPr lang="en-US" altLang="ko-KR" sz="1400" dirty="0"/>
          </a:p>
          <a:p>
            <a:pPr>
              <a:spcBef>
                <a:spcPts val="0"/>
              </a:spcBef>
              <a:spcAft>
                <a:spcPts val="400"/>
              </a:spcAft>
            </a:pPr>
            <a:r>
              <a:rPr lang="de-DE" altLang="de-DE" sz="2000" dirty="0"/>
              <a:t>RAN impacts or dependencies:</a:t>
            </a:r>
          </a:p>
          <a:p>
            <a:pPr lvl="1">
              <a:spcBef>
                <a:spcPts val="0"/>
              </a:spcBef>
              <a:spcAft>
                <a:spcPts val="400"/>
              </a:spcAft>
            </a:pPr>
            <a:r>
              <a:rPr lang="en-US" altLang="de-DE" sz="1400" dirty="0"/>
              <a:t>Nothing new identified.</a:t>
            </a:r>
          </a:p>
          <a:p>
            <a:pPr marL="457200" lvl="1" indent="0">
              <a:spcBef>
                <a:spcPts val="0"/>
              </a:spcBef>
              <a:spcAft>
                <a:spcPts val="400"/>
              </a:spcAft>
              <a:buNone/>
            </a:pPr>
            <a:endParaRPr lang="de-DE" altLang="de-DE" sz="1400" dirty="0">
              <a:solidFill>
                <a:srgbClr val="FF0000"/>
              </a:solidFill>
            </a:endParaRPr>
          </a:p>
          <a:p>
            <a:pPr>
              <a:spcBef>
                <a:spcPts val="0"/>
              </a:spcBef>
              <a:spcAft>
                <a:spcPts val="400"/>
              </a:spcAft>
            </a:pPr>
            <a:r>
              <a:rPr lang="de-DE" altLang="de-DE" sz="2000" dirty="0"/>
              <a:t>Next steps:</a:t>
            </a:r>
          </a:p>
          <a:p>
            <a:pPr lvl="1">
              <a:spcBef>
                <a:spcPts val="0"/>
              </a:spcBef>
              <a:spcAft>
                <a:spcPts val="400"/>
              </a:spcAft>
            </a:pPr>
            <a:r>
              <a:rPr lang="en-US" sz="1400" dirty="0"/>
              <a:t>FASMO corrections</a:t>
            </a:r>
          </a:p>
          <a:p>
            <a:pPr lvl="1">
              <a:spcBef>
                <a:spcPts val="0"/>
              </a:spcBef>
              <a:spcAft>
                <a:spcPts val="400"/>
              </a:spcAft>
            </a:pPr>
            <a:endParaRPr lang="de-DE" altLang="de-DE" sz="1400" dirty="0"/>
          </a:p>
          <a:p>
            <a:pPr lvl="1">
              <a:spcBef>
                <a:spcPts val="0"/>
              </a:spcBef>
              <a:spcAft>
                <a:spcPts val="400"/>
              </a:spcAft>
            </a:pPr>
            <a:endParaRPr lang="de-DE" altLang="zh-CN" sz="1400" dirty="0"/>
          </a:p>
          <a:p>
            <a:pPr lvl="1">
              <a:spcBef>
                <a:spcPts val="0"/>
              </a:spcBef>
              <a:spcAft>
                <a:spcPts val="400"/>
              </a:spcAft>
            </a:pPr>
            <a:endParaRPr lang="de-DE" dirty="0"/>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2171975297"/>
              </p:ext>
            </p:extLst>
          </p:nvPr>
        </p:nvGraphicFramePr>
        <p:xfrm>
          <a:off x="271598" y="1376362"/>
          <a:ext cx="8634196"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altLang="ko-KR" sz="1400" b="1" kern="1200">
                          <a:solidFill>
                            <a:schemeClr val="lt1"/>
                          </a:solidFill>
                          <a:effectLst/>
                          <a:latin typeface="+mn-lt"/>
                          <a:ea typeface="+mn-ea"/>
                          <a:cs typeface="+mn-cs"/>
                        </a:rPr>
                        <a:t>FS_eV2XARC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a:solidFill>
                            <a:schemeClr val="lt1"/>
                          </a:solidFill>
                          <a:effectLst/>
                          <a:latin typeface="+mn-lt"/>
                          <a:ea typeface="+mn-ea"/>
                          <a:cs typeface="+mn-cs"/>
                        </a:rPr>
                        <a:t>Study on architecture enhancements for 3GPP support of advanced V2X services (FS_eV2XARC)</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a:ln>
                            <a:noFill/>
                          </a:ln>
                          <a:solidFill>
                            <a:prstClr val="white"/>
                          </a:solidFill>
                          <a:effectLst/>
                          <a:uLnTx/>
                          <a:uFillTx/>
                          <a:latin typeface="+mn-lt"/>
                          <a:ea typeface="+mn-ea"/>
                          <a:cs typeface="+mn-cs"/>
                        </a:rPr>
                        <a:t>SP-180733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altLang="ko-KR" sz="1400" b="1" kern="1200">
                          <a:solidFill>
                            <a:schemeClr val="lt1"/>
                          </a:solidFill>
                          <a:effectLst/>
                          <a:latin typeface="+mn-lt"/>
                          <a:ea typeface="+mn-ea"/>
                          <a:cs typeface="+mn-cs"/>
                        </a:rPr>
                        <a:t>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dirty="0">
                          <a:solidFill>
                            <a:schemeClr val="lt1"/>
                          </a:solidFill>
                          <a:effectLst/>
                          <a:latin typeface="+mn-lt"/>
                          <a:ea typeface="+mn-ea"/>
                          <a:cs typeface="+mn-cs"/>
                        </a:rPr>
                        <a:t>Architecture enhancements for 3GPP support of advanced V2X services (eV2XARC)</a:t>
                      </a:r>
                      <a:endParaRPr lang="de-DE" altLang="ko-KR"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SP-181121</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5"/>
          <p:cNvSpPr>
            <a:spLocks noGrp="1"/>
          </p:cNvSpPr>
          <p:nvPr>
            <p:ph type="title"/>
          </p:nvPr>
        </p:nvSpPr>
        <p:spPr>
          <a:xfrm>
            <a:off x="96260" y="103011"/>
            <a:ext cx="7112000" cy="1143000"/>
          </a:xfrm>
        </p:spPr>
        <p:txBody>
          <a:bodyPr/>
          <a:lstStyle/>
          <a:p>
            <a:r>
              <a:rPr lang="en-US" altLang="de-DE" sz="2800" b="1" dirty="0"/>
              <a:t>2.3) Rel-16 Work and Maintenance (5/17)</a:t>
            </a:r>
            <a:endParaRPr lang="de-DE" altLang="de-DE" sz="2800" b="1" dirty="0"/>
          </a:p>
        </p:txBody>
      </p:sp>
      <p:sp>
        <p:nvSpPr>
          <p:cNvPr id="17428" name="Content Placeholder 7"/>
          <p:cNvSpPr>
            <a:spLocks noGrp="1"/>
          </p:cNvSpPr>
          <p:nvPr>
            <p:ph sz="half" idx="2"/>
          </p:nvPr>
        </p:nvSpPr>
        <p:spPr>
          <a:xfrm>
            <a:off x="434975" y="2991679"/>
            <a:ext cx="8099425" cy="3311150"/>
          </a:xfrm>
        </p:spPr>
        <p:txBody>
          <a:bodyPr/>
          <a:lstStyle/>
          <a:p>
            <a:pPr>
              <a:spcBef>
                <a:spcPts val="0"/>
              </a:spcBef>
              <a:defRPr/>
            </a:pPr>
            <a:r>
              <a:rPr lang="de-DE" altLang="de-DE" sz="2000" dirty="0"/>
              <a:t>Progress since SA#91-e</a:t>
            </a:r>
            <a:r>
              <a:rPr lang="en-US" altLang="de-DE" sz="2000" dirty="0"/>
              <a:t>(Category A CRs are not counted)</a:t>
            </a:r>
            <a:r>
              <a:rPr lang="de-DE" altLang="de-DE" sz="2000" dirty="0"/>
              <a:t>:</a:t>
            </a:r>
          </a:p>
          <a:p>
            <a:pPr lvl="1">
              <a:spcBef>
                <a:spcPts val="0"/>
              </a:spcBef>
              <a:defRPr/>
            </a:pPr>
            <a:r>
              <a:rPr lang="en-US" altLang="zh-CN" sz="1400" dirty="0"/>
              <a:t>Maintenance work ongoing, 3 CRs (1 CRs to TS 23.288, 1 CRs to TS 23.502, 1 CRs to TS 23.503) were agreed.</a:t>
            </a:r>
          </a:p>
          <a:p>
            <a:pPr>
              <a:defRPr/>
            </a:pPr>
            <a:endParaRPr lang="de-DE" altLang="de-DE" sz="2000" dirty="0"/>
          </a:p>
          <a:p>
            <a:pPr>
              <a:defRPr/>
            </a:pPr>
            <a:r>
              <a:rPr lang="de-DE" altLang="de-DE" sz="2000" dirty="0"/>
              <a:t>RAN impacts or dependences:</a:t>
            </a:r>
          </a:p>
          <a:p>
            <a:pPr lvl="1">
              <a:defRPr/>
            </a:pPr>
            <a:r>
              <a:rPr lang="en-US" altLang="de-DE" sz="1400" dirty="0"/>
              <a:t>None identified</a:t>
            </a:r>
          </a:p>
          <a:p>
            <a:pPr lvl="1">
              <a:defRPr/>
            </a:pPr>
            <a:endParaRPr lang="en-US" altLang="de-DE" sz="1400" dirty="0"/>
          </a:p>
          <a:p>
            <a:pPr>
              <a:defRPr/>
            </a:pPr>
            <a:r>
              <a:rPr lang="de-DE" altLang="de-DE" sz="2000" dirty="0"/>
              <a:t>Next steps:</a:t>
            </a:r>
          </a:p>
          <a:p>
            <a:pPr lvl="1">
              <a:defRPr/>
            </a:pPr>
            <a:r>
              <a:rPr lang="en-US" sz="1400" dirty="0"/>
              <a:t>FASMO corrections</a:t>
            </a:r>
          </a:p>
          <a:p>
            <a:pPr lvl="1">
              <a:defRPr/>
            </a:pPr>
            <a:endParaRPr lang="en-GB" altLang="zh-CN" sz="1400" dirty="0"/>
          </a:p>
        </p:txBody>
      </p:sp>
      <p:graphicFrame>
        <p:nvGraphicFramePr>
          <p:cNvPr id="7" name="Content Placeholder 8">
            <a:extLst>
              <a:ext uri="{FF2B5EF4-FFF2-40B4-BE49-F238E27FC236}">
                <a16:creationId xmlns:a16="http://schemas.microsoft.com/office/drawing/2014/main" id="{DAA7420C-8E9F-4B98-92CA-01B050A58DD4}"/>
              </a:ext>
            </a:extLst>
          </p:cNvPr>
          <p:cNvGraphicFramePr>
            <a:graphicFrameLocks/>
          </p:cNvGraphicFramePr>
          <p:nvPr>
            <p:extLst>
              <p:ext uri="{D42A27DB-BD31-4B8C-83A1-F6EECF244321}">
                <p14:modId xmlns:p14="http://schemas.microsoft.com/office/powerpoint/2010/main" val="3585847650"/>
              </p:ext>
            </p:extLst>
          </p:nvPr>
        </p:nvGraphicFramePr>
        <p:xfrm>
          <a:off x="271598" y="1356484"/>
          <a:ext cx="8634196"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of enablers for Network Automation for 5G</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SP-180792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altLang="zh-CN" sz="1400" b="1" i="0" u="none" strike="noStrike" kern="1200" cap="none" normalizeH="0" baseline="0" dirty="0" err="1">
                          <a:ln>
                            <a:noFill/>
                          </a:ln>
                          <a:solidFill>
                            <a:schemeClr val="bg1"/>
                          </a:solidFill>
                          <a:effectLst/>
                          <a:latin typeface="+mn-lt"/>
                          <a:ea typeface="+mn-ea"/>
                          <a:cs typeface="+mn-cs"/>
                        </a:rPr>
                        <a:t>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Enablers for Network Automation for 5G</a:t>
                      </a:r>
                      <a:endParaRPr lang="de-DE" altLang="zh-CN"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SP-181123</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2308986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(6/17)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224864463"/>
              </p:ext>
            </p:extLst>
          </p:nvPr>
        </p:nvGraphicFramePr>
        <p:xfrm>
          <a:off x="179388" y="1376363"/>
          <a:ext cx="8810067" cy="154885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FS_CIoT_5G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Cellular IoT support and evolution for the 5G System</a:t>
                      </a:r>
                      <a:endParaRPr lang="de-DE" sz="1400" b="1" kern="1200" dirty="0">
                        <a:solidFill>
                          <a:schemeClr val="lt1"/>
                        </a:solidFill>
                        <a:effectLst/>
                        <a:latin typeface="+mn-lt"/>
                        <a:ea typeface="+mn-ea"/>
                        <a:cs typeface="+mn-cs"/>
                      </a:endParaRPr>
                    </a:p>
                  </a:txBody>
                  <a:tcPr marL="118800" marR="118800" marT="90001" marB="900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SP-180614</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20892595"/>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5G_CIoT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Cellular IoT support and evolution for the 5G System</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179388" y="3066397"/>
            <a:ext cx="8554480" cy="3159761"/>
          </a:xfrm>
        </p:spPr>
        <p:txBody>
          <a:bodyPr/>
          <a:lstStyle/>
          <a:p>
            <a:pPr>
              <a:spcBef>
                <a:spcPts val="0"/>
              </a:spcBef>
              <a:spcAft>
                <a:spcPts val="0"/>
              </a:spcAft>
            </a:pPr>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2 CRs (1 CRs to TS 23.501, 1 CRs to TS 23.502) were agreed.</a:t>
            </a:r>
          </a:p>
          <a:p>
            <a:pPr marL="457200" lvl="1" indent="0">
              <a:spcBef>
                <a:spcPts val="0"/>
              </a:spcBef>
              <a:spcAft>
                <a:spcPts val="0"/>
              </a:spcAft>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t>
            </a:r>
            <a:r>
              <a:rPr lang="en-US" altLang="zh-CN" sz="2000" dirty="0"/>
              <a:t>or dependencies:</a:t>
            </a:r>
            <a:endParaRPr lang="de-DE" sz="2000" dirty="0">
              <a:ea typeface="+mn-ea"/>
              <a:cs typeface="+mn-cs"/>
            </a:endParaRPr>
          </a:p>
          <a:p>
            <a:pPr lvl="1">
              <a:spcBef>
                <a:spcPts val="0"/>
              </a:spcBef>
              <a:spcAft>
                <a:spcPts val="600"/>
              </a:spcAft>
            </a:pPr>
            <a:r>
              <a:rPr lang="en-US" sz="1400" dirty="0"/>
              <a:t>None identified</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spcBef>
                <a:spcPts val="0"/>
              </a:spcBef>
              <a:spcAft>
                <a:spcPts val="0"/>
              </a:spcAft>
            </a:pPr>
            <a:r>
              <a:rPr lang="en-US" sz="1400" dirty="0"/>
              <a:t>FASMO corrections</a:t>
            </a:r>
          </a:p>
          <a:p>
            <a:pPr lvl="1">
              <a:spcBef>
                <a:spcPts val="0"/>
              </a:spcBef>
              <a:spcAft>
                <a:spcPts val="0"/>
              </a:spcAft>
            </a:pPr>
            <a:endParaRPr lang="en-US" altLang="zh-CN" sz="1400"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(7/17)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051298690"/>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SP-181116</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210128"/>
            <a:ext cx="8554480" cy="3017952"/>
          </a:xfrm>
        </p:spPr>
        <p:txBody>
          <a:bodyPr/>
          <a:lstStyle/>
          <a:p>
            <a:pPr>
              <a:spcBef>
                <a:spcPts val="0"/>
              </a:spcBef>
              <a:spcAft>
                <a:spcPts val="0"/>
              </a:spcAft>
            </a:pPr>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1 CR to TS 23.502 was agreed.</a:t>
            </a:r>
          </a:p>
          <a:p>
            <a:pPr lvl="1">
              <a:spcBef>
                <a:spcPts val="0"/>
              </a:spcBef>
              <a:spcAft>
                <a:spcPts val="0"/>
              </a:spcAft>
            </a:pPr>
            <a:r>
              <a:rPr lang="en-US" altLang="zh-CN" sz="1400" dirty="0"/>
              <a:t>1 CR to TS 23.502 along with </a:t>
            </a:r>
            <a:r>
              <a:rPr lang="en-US" altLang="zh-CN" sz="1400" dirty="0" err="1"/>
              <a:t>eNS</a:t>
            </a:r>
            <a:r>
              <a:rPr lang="en-US" altLang="zh-CN" sz="1400" dirty="0"/>
              <a:t> WI code (Add NG-RAN N3 Tunnel information in SM context) was agreed. </a:t>
            </a:r>
          </a:p>
          <a:p>
            <a:pPr marL="457200" lvl="1" indent="-457200">
              <a:spcBef>
                <a:spcPts val="0"/>
              </a:spcBef>
              <a:spcAft>
                <a:spcPts val="0"/>
              </a:spcAft>
              <a:buBlip>
                <a:blip r:embed="rId3"/>
              </a:buBlip>
            </a:pPr>
            <a:endParaRPr lang="en-US" sz="2000" dirty="0">
              <a:ea typeface="+mn-ea"/>
              <a:cs typeface="+mn-cs"/>
            </a:endParaRP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200" dirty="0"/>
              <a:t> </a:t>
            </a:r>
            <a:r>
              <a:rPr lang="en-US" sz="1400" dirty="0"/>
              <a:t>None identified</a:t>
            </a:r>
          </a:p>
          <a:p>
            <a:pPr lvl="1">
              <a:spcBef>
                <a:spcPts val="0"/>
              </a:spcBef>
              <a:spcAft>
                <a:spcPts val="600"/>
              </a:spcAft>
            </a:pPr>
            <a:endParaRPr lang="en-US" sz="1200" dirty="0"/>
          </a:p>
          <a:p>
            <a:pPr lvl="0">
              <a:spcBef>
                <a:spcPts val="0"/>
              </a:spcBef>
              <a:spcAft>
                <a:spcPts val="0"/>
              </a:spcAft>
            </a:pPr>
            <a:r>
              <a:rPr lang="de-DE" sz="2000" dirty="0"/>
              <a:t>Next steps:</a:t>
            </a:r>
          </a:p>
          <a:p>
            <a:pPr lvl="1"/>
            <a:r>
              <a:rPr lang="en-US" sz="1400" dirty="0"/>
              <a:t>FASMO corrections</a:t>
            </a:r>
          </a:p>
          <a:p>
            <a:pPr lvl="1"/>
            <a:endParaRPr lang="en-US" altLang="zh-CN" sz="1400" dirty="0"/>
          </a:p>
          <a:p>
            <a:pPr lvl="1"/>
            <a:endParaRPr lang="en-US" altLang="zh-CN" sz="1200" dirty="0"/>
          </a:p>
          <a:p>
            <a:pPr lvl="1"/>
            <a:endParaRPr lang="en-US" altLang="zh-CN" sz="1400" dirty="0"/>
          </a:p>
        </p:txBody>
      </p:sp>
    </p:spTree>
    <p:extLst>
      <p:ext uri="{BB962C8B-B14F-4D97-AF65-F5344CB8AC3E}">
        <p14:creationId xmlns:p14="http://schemas.microsoft.com/office/powerpoint/2010/main" val="375946130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5"/>
          <p:cNvSpPr>
            <a:spLocks noGrp="1"/>
          </p:cNvSpPr>
          <p:nvPr>
            <p:ph type="title"/>
          </p:nvPr>
        </p:nvSpPr>
        <p:spPr>
          <a:xfrm>
            <a:off x="157175" y="132388"/>
            <a:ext cx="7112000" cy="1143000"/>
          </a:xfrm>
        </p:spPr>
        <p:txBody>
          <a:bodyPr/>
          <a:lstStyle/>
          <a:p>
            <a:r>
              <a:rPr lang="en-US" altLang="de-DE" sz="2800" b="1" dirty="0"/>
              <a:t>2.3) Rel-16 Work and Maintenance (8/17)</a:t>
            </a:r>
            <a:endParaRPr lang="de-DE" altLang="de-DE" sz="2800" b="1" dirty="0"/>
          </a:p>
        </p:txBody>
      </p:sp>
      <p:sp>
        <p:nvSpPr>
          <p:cNvPr id="36884" name="Content Placeholder 7"/>
          <p:cNvSpPr>
            <a:spLocks noGrp="1"/>
          </p:cNvSpPr>
          <p:nvPr>
            <p:ph sz="half" idx="2"/>
          </p:nvPr>
        </p:nvSpPr>
        <p:spPr>
          <a:xfrm>
            <a:off x="637673" y="3272588"/>
            <a:ext cx="8112787" cy="3070337"/>
          </a:xfrm>
        </p:spPr>
        <p:txBody>
          <a:bodyPr>
            <a:normAutofit/>
          </a:bodyPr>
          <a:lstStyle/>
          <a:p>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2 CRs (2 CRs to 23.273) was agreed.</a:t>
            </a:r>
          </a:p>
          <a:p>
            <a:r>
              <a:rPr lang="de-DE" altLang="de-DE" sz="2000" dirty="0"/>
              <a:t>RAN impacts or dependencies:</a:t>
            </a:r>
          </a:p>
          <a:p>
            <a:pPr lvl="1"/>
            <a:r>
              <a:rPr lang="en-GB" altLang="zh-CN" sz="1400" dirty="0"/>
              <a:t>None identified.</a:t>
            </a:r>
          </a:p>
          <a:p>
            <a:r>
              <a:rPr lang="de-DE" altLang="de-DE" sz="2000" dirty="0"/>
              <a:t>Next steps:</a:t>
            </a:r>
          </a:p>
          <a:p>
            <a:pPr lvl="1"/>
            <a:r>
              <a:rPr lang="en-US" sz="1400" dirty="0"/>
              <a:t>FASMO corrections</a:t>
            </a:r>
          </a:p>
          <a:p>
            <a:pPr lvl="1"/>
            <a:endParaRPr lang="en-GB" altLang="zh-CN" sz="1400" dirty="0"/>
          </a:p>
        </p:txBody>
      </p:sp>
      <p:graphicFrame>
        <p:nvGraphicFramePr>
          <p:cNvPr id="7" name="Content Placeholder 8">
            <a:extLst>
              <a:ext uri="{FF2B5EF4-FFF2-40B4-BE49-F238E27FC236}">
                <a16:creationId xmlns:a16="http://schemas.microsoft.com/office/drawing/2014/main" id="{EC16BA97-982A-4B9C-9EB0-49AB0F10EF38}"/>
              </a:ext>
            </a:extLst>
          </p:cNvPr>
          <p:cNvGraphicFramePr>
            <a:graphicFrameLocks noGrp="1"/>
          </p:cNvGraphicFramePr>
          <p:nvPr>
            <p:ph sz="half" idx="1"/>
            <p:extLst>
              <p:ext uri="{D42A27DB-BD31-4B8C-83A1-F6EECF244321}">
                <p14:modId xmlns:p14="http://schemas.microsoft.com/office/powerpoint/2010/main" val="1216559928"/>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SP-180734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5G_eLCS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rPr>
                        <a:t>SP-181119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0062505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0"/>
            <a:ext cx="7112000" cy="1143000"/>
          </a:xfrm>
        </p:spPr>
        <p:txBody>
          <a:bodyPr/>
          <a:lstStyle/>
          <a:p>
            <a:r>
              <a:rPr lang="en-US" altLang="de-DE" sz="2800" b="1" dirty="0"/>
              <a:t>2.3) Rel-16 Work and Maintenance (9/17)</a:t>
            </a:r>
            <a:endParaRPr lang="de-DE" altLang="de-DE" sz="2800" b="1" dirty="0"/>
          </a:p>
        </p:txBody>
      </p:sp>
      <p:sp>
        <p:nvSpPr>
          <p:cNvPr id="17428" name="Content Placeholder 7"/>
          <p:cNvSpPr>
            <a:spLocks noGrp="1"/>
          </p:cNvSpPr>
          <p:nvPr>
            <p:ph sz="half" idx="2"/>
          </p:nvPr>
        </p:nvSpPr>
        <p:spPr>
          <a:xfrm>
            <a:off x="361507" y="2991677"/>
            <a:ext cx="8387206" cy="3339549"/>
          </a:xfrm>
        </p:spPr>
        <p:txBody>
          <a:bodyPr/>
          <a:lstStyle/>
          <a:p>
            <a:pPr>
              <a:spcBef>
                <a:spcPts val="0"/>
              </a:spcBef>
              <a:defRPr/>
            </a:pPr>
            <a:r>
              <a:rPr lang="de-DE" altLang="de-DE" sz="2000" dirty="0"/>
              <a:t>Progress since SA#91-e</a:t>
            </a:r>
            <a:r>
              <a:rPr lang="en-US" altLang="de-DE" sz="2000" dirty="0"/>
              <a:t>(Category A CRs are not counted)</a:t>
            </a:r>
            <a:r>
              <a:rPr lang="de-DE" altLang="de-DE" sz="2000" dirty="0"/>
              <a:t>:</a:t>
            </a:r>
          </a:p>
          <a:p>
            <a:pPr lvl="1">
              <a:spcBef>
                <a:spcPts val="0"/>
              </a:spcBef>
              <a:defRPr/>
            </a:pPr>
            <a:r>
              <a:rPr lang="en-US" altLang="zh-CN" sz="1400" dirty="0"/>
              <a:t>Maintenance work ongoing, 2 CRs (1 CR to 23.501, 1 CR to 23.502) were agreed. </a:t>
            </a:r>
          </a:p>
          <a:p>
            <a:pPr lvl="1">
              <a:spcBef>
                <a:spcPts val="0"/>
              </a:spcBef>
              <a:defRPr/>
            </a:pPr>
            <a:endParaRPr lang="en-US" altLang="zh-CN" sz="1400" dirty="0"/>
          </a:p>
          <a:p>
            <a:pPr>
              <a:defRPr/>
            </a:pPr>
            <a:r>
              <a:rPr lang="de-DE" altLang="de-DE" sz="2000" dirty="0"/>
              <a:t>RAN impacts or dependencies:</a:t>
            </a:r>
          </a:p>
          <a:p>
            <a:pPr lvl="1">
              <a:defRPr/>
            </a:pPr>
            <a:r>
              <a:rPr lang="en-US" altLang="zh-CN" sz="1400" dirty="0"/>
              <a:t>None Identified. </a:t>
            </a:r>
          </a:p>
          <a:p>
            <a:pPr lvl="1">
              <a:defRPr/>
            </a:pPr>
            <a:endParaRPr lang="en-US" altLang="zh-CN" sz="1400" dirty="0"/>
          </a:p>
          <a:p>
            <a:pPr>
              <a:defRPr/>
            </a:pPr>
            <a:r>
              <a:rPr lang="de-DE" altLang="de-DE" sz="2000" dirty="0"/>
              <a:t>Next steps:</a:t>
            </a:r>
          </a:p>
          <a:p>
            <a:pPr lvl="1"/>
            <a:r>
              <a:rPr lang="en-US" sz="1400" dirty="0"/>
              <a:t>FASMO corrections</a:t>
            </a:r>
          </a:p>
          <a:p>
            <a:pPr lvl="1"/>
            <a:endParaRPr lang="de-DE" sz="1400" dirty="0"/>
          </a:p>
        </p:txBody>
      </p:sp>
      <p:graphicFrame>
        <p:nvGraphicFramePr>
          <p:cNvPr id="6" name="Content Placeholder 8">
            <a:extLst>
              <a:ext uri="{FF2B5EF4-FFF2-40B4-BE49-F238E27FC236}">
                <a16:creationId xmlns:a16="http://schemas.microsoft.com/office/drawing/2014/main" id="{202A0C0D-09DA-4A68-87B9-097651F1E2BC}"/>
              </a:ext>
            </a:extLst>
          </p:cNvPr>
          <p:cNvGraphicFramePr>
            <a:graphicFrameLocks/>
          </p:cNvGraphicFramePr>
          <p:nvPr>
            <p:extLst>
              <p:ext uri="{D42A27DB-BD31-4B8C-83A1-F6EECF244321}">
                <p14:modId xmlns:p14="http://schemas.microsoft.com/office/powerpoint/2010/main" val="700600073"/>
              </p:ext>
            </p:extLst>
          </p:nvPr>
        </p:nvGraphicFramePr>
        <p:xfrm>
          <a:off x="179388" y="1376363"/>
          <a:ext cx="8810067" cy="1507449"/>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a:solidFill>
                            <a:schemeClr val="lt1"/>
                          </a:solidFill>
                          <a:effectLst/>
                          <a:latin typeface="+mn-lt"/>
                          <a:ea typeface="+mn-ea"/>
                          <a:cs typeface="+mn-cs"/>
                        </a:rPr>
                        <a:t>FS_RACS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SP-180599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a:solidFill>
                            <a:schemeClr val="lt1"/>
                          </a:solidFill>
                          <a:effectLst/>
                          <a:latin typeface="+mn-lt"/>
                          <a:ea typeface="+mn-ea"/>
                          <a:cs typeface="+mn-cs"/>
                        </a:rPr>
                        <a:t>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0548598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01376" y="74509"/>
            <a:ext cx="7112000" cy="857748"/>
          </a:xfrm>
        </p:spPr>
        <p:txBody>
          <a:bodyPr/>
          <a:lstStyle/>
          <a:p>
            <a:r>
              <a:rPr lang="en-US" altLang="de-DE" sz="2800" b="1" dirty="0"/>
              <a:t>2.3) Rel-16 Work and Maintenance (10/17)</a:t>
            </a:r>
            <a:endParaRPr lang="de-DE" altLang="de-DE" sz="2800" b="1" dirty="0"/>
          </a:p>
        </p:txBody>
      </p:sp>
      <p:sp>
        <p:nvSpPr>
          <p:cNvPr id="17428" name="Content Placeholder 7"/>
          <p:cNvSpPr>
            <a:spLocks noGrp="1"/>
          </p:cNvSpPr>
          <p:nvPr>
            <p:ph sz="half" idx="2"/>
          </p:nvPr>
        </p:nvSpPr>
        <p:spPr>
          <a:xfrm>
            <a:off x="203994" y="3052658"/>
            <a:ext cx="8736011" cy="3301959"/>
          </a:xfrm>
        </p:spPr>
        <p:txBody>
          <a:bodyPr/>
          <a:lstStyle/>
          <a:p>
            <a:pPr>
              <a:spcBef>
                <a:spcPts val="0"/>
              </a:spcBef>
              <a:spcAft>
                <a:spcPts val="300"/>
              </a:spcAft>
              <a:defRPr/>
            </a:pPr>
            <a:r>
              <a:rPr lang="de-DE" altLang="de-DE" sz="1800" dirty="0"/>
              <a:t>Progress since SA#91-e</a:t>
            </a:r>
            <a:r>
              <a:rPr lang="en-US" altLang="de-DE" sz="1800" dirty="0"/>
              <a:t>(Category A CRs are not counted)</a:t>
            </a:r>
            <a:r>
              <a:rPr lang="de-DE" altLang="de-DE" sz="1800" dirty="0"/>
              <a:t>:</a:t>
            </a:r>
          </a:p>
          <a:p>
            <a:pPr lvl="1">
              <a:spcBef>
                <a:spcPts val="0"/>
              </a:spcBef>
              <a:spcAft>
                <a:spcPts val="300"/>
              </a:spcAft>
            </a:pPr>
            <a:r>
              <a:rPr lang="en-US" altLang="zh-CN" sz="1400" dirty="0"/>
              <a:t>Maintenance work ongoing, 3 CRs (1 CRs to TS 23.501, 2 CR to 23.502) were agreed.</a:t>
            </a:r>
          </a:p>
          <a:p>
            <a:pPr lvl="1">
              <a:spcBef>
                <a:spcPts val="0"/>
              </a:spcBef>
              <a:spcAft>
                <a:spcPts val="300"/>
              </a:spcAft>
            </a:pPr>
            <a:endParaRPr lang="en-US" altLang="zh-CN" sz="1400" dirty="0">
              <a:solidFill>
                <a:srgbClr val="FF0000"/>
              </a:solidFill>
            </a:endParaRPr>
          </a:p>
          <a:p>
            <a:pPr>
              <a:spcBef>
                <a:spcPts val="0"/>
              </a:spcBef>
              <a:spcAft>
                <a:spcPts val="0"/>
              </a:spcAft>
              <a:defRPr/>
            </a:pPr>
            <a:r>
              <a:rPr lang="de-DE" sz="1800" dirty="0"/>
              <a:t>RAN impacts or dependencies:</a:t>
            </a:r>
            <a:endParaRPr lang="de-DE" altLang="de-DE" sz="1600" dirty="0"/>
          </a:p>
          <a:p>
            <a:pPr lvl="1">
              <a:spcBef>
                <a:spcPts val="0"/>
              </a:spcBef>
              <a:spcAft>
                <a:spcPts val="600"/>
              </a:spcAft>
            </a:pPr>
            <a:r>
              <a:rPr lang="en-US" sz="1400" dirty="0"/>
              <a:t>None</a:t>
            </a:r>
          </a:p>
          <a:p>
            <a:pPr lvl="1">
              <a:spcBef>
                <a:spcPts val="0"/>
              </a:spcBef>
              <a:spcAft>
                <a:spcPts val="600"/>
              </a:spcAft>
            </a:pPr>
            <a:endParaRPr lang="en-US" sz="1400" dirty="0"/>
          </a:p>
          <a:p>
            <a:pPr>
              <a:spcBef>
                <a:spcPts val="0"/>
              </a:spcBef>
              <a:spcAft>
                <a:spcPts val="0"/>
              </a:spcAft>
            </a:pPr>
            <a:r>
              <a:rPr lang="de-DE" altLang="de-DE" sz="1800" dirty="0"/>
              <a:t>Next steps:</a:t>
            </a:r>
          </a:p>
          <a:p>
            <a:pPr lvl="1">
              <a:spcBef>
                <a:spcPts val="0"/>
              </a:spcBef>
              <a:spcAft>
                <a:spcPts val="0"/>
              </a:spcAft>
            </a:pPr>
            <a:r>
              <a:rPr lang="en-US" sz="1400" dirty="0"/>
              <a:t>FASMO corrections</a:t>
            </a:r>
          </a:p>
          <a:p>
            <a:pPr lvl="1">
              <a:spcBef>
                <a:spcPts val="0"/>
              </a:spcBef>
              <a:spcAft>
                <a:spcPts val="0"/>
              </a:spcAft>
            </a:pPr>
            <a:endParaRPr lang="en-US" sz="1400" dirty="0"/>
          </a:p>
        </p:txBody>
      </p:sp>
      <p:graphicFrame>
        <p:nvGraphicFramePr>
          <p:cNvPr id="5" name="Content Placeholder 8">
            <a:extLst>
              <a:ext uri="{FF2B5EF4-FFF2-40B4-BE49-F238E27FC236}">
                <a16:creationId xmlns:a16="http://schemas.microsoft.com/office/drawing/2014/main" id="{ED57DA89-397D-4956-9E61-8069651CED18}"/>
              </a:ext>
            </a:extLst>
          </p:cNvPr>
          <p:cNvGraphicFramePr>
            <a:graphicFrameLocks/>
          </p:cNvGraphicFramePr>
          <p:nvPr>
            <p:extLst>
              <p:ext uri="{D42A27DB-BD31-4B8C-83A1-F6EECF244321}">
                <p14:modId xmlns:p14="http://schemas.microsoft.com/office/powerpoint/2010/main" val="1364787174"/>
              </p:ext>
            </p:extLst>
          </p:nvPr>
        </p:nvGraphicFramePr>
        <p:xfrm>
          <a:off x="101376" y="1238733"/>
          <a:ext cx="8941247" cy="1507449"/>
        </p:xfrm>
        <a:graphic>
          <a:graphicData uri="http://schemas.openxmlformats.org/drawingml/2006/table">
            <a:tbl>
              <a:tblPr firstRow="1" bandRow="1">
                <a:tableStyleId>{8FD4443E-F989-4FC4-A0C8-D5A2AF1F390B}</a:tableStyleId>
              </a:tblPr>
              <a:tblGrid>
                <a:gridCol w="1411357">
                  <a:extLst>
                    <a:ext uri="{9D8B030D-6E8A-4147-A177-3AD203B41FA5}">
                      <a16:colId xmlns:a16="http://schemas.microsoft.com/office/drawing/2014/main" val="20000"/>
                    </a:ext>
                  </a:extLst>
                </a:gridCol>
                <a:gridCol w="4037643">
                  <a:extLst>
                    <a:ext uri="{9D8B030D-6E8A-4147-A177-3AD203B41FA5}">
                      <a16:colId xmlns:a16="http://schemas.microsoft.com/office/drawing/2014/main" val="20001"/>
                    </a:ext>
                  </a:extLst>
                </a:gridCol>
                <a:gridCol w="1169838">
                  <a:extLst>
                    <a:ext uri="{9D8B030D-6E8A-4147-A177-3AD203B41FA5}">
                      <a16:colId xmlns:a16="http://schemas.microsoft.com/office/drawing/2014/main" val="20002"/>
                    </a:ext>
                  </a:extLst>
                </a:gridCol>
                <a:gridCol w="1242306">
                  <a:extLst>
                    <a:ext uri="{9D8B030D-6E8A-4147-A177-3AD203B41FA5}">
                      <a16:colId xmlns:a16="http://schemas.microsoft.com/office/drawing/2014/main" val="20003"/>
                    </a:ext>
                  </a:extLst>
                </a:gridCol>
                <a:gridCol w="1080103">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i="0" kern="1200" dirty="0">
                          <a:solidFill>
                            <a:schemeClr val="lt1"/>
                          </a:solidFill>
                          <a:effectLst/>
                          <a:latin typeface="+mn-lt"/>
                          <a:ea typeface="+mn-ea"/>
                          <a:cs typeface="+mn-cs"/>
                        </a:rPr>
                        <a:t>Study on 5GS Enhanced support of Vertical and LAN Services</a:t>
                      </a:r>
                      <a:endParaRPr lang="de-DE" sz="1400" b="1" i="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 Enhanced support of Vertical and LAN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SP-181120</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5623312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113693513"/>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a:t>
                      </a:r>
                      <a:r>
                        <a:rPr lang="en-US" altLang="zh-CN" sz="1400" b="1" kern="1200" dirty="0">
                          <a:solidFill>
                            <a:schemeClr val="lt1"/>
                          </a:solidFill>
                          <a:effectLst/>
                          <a:latin typeface="+mn-lt"/>
                          <a:ea typeface="+mn-ea"/>
                          <a:cs typeface="+mn-cs"/>
                        </a:rPr>
                        <a:t>G_URLLC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Study on 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Jun</a:t>
                      </a:r>
                      <a:r>
                        <a:rPr kumimoji="0" lang="en-US" sz="1400" b="1" i="0" u="none" strike="noStrike" kern="1200" cap="none" spc="0" normalizeH="0" baseline="0" noProof="0" dirty="0">
                          <a:ln>
                            <a:noFill/>
                          </a:ln>
                          <a:solidFill>
                            <a:prstClr val="white"/>
                          </a:solidFill>
                          <a:effectLst/>
                          <a:uLnTx/>
                          <a:uFillTx/>
                          <a:latin typeface="+mn-lt"/>
                          <a:ea typeface="+mn-ea"/>
                          <a:cs typeface="+mn-cs"/>
                        </a:rPr>
                        <a:t>,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400" b="1" kern="1200" dirty="0">
                          <a:solidFill>
                            <a:schemeClr val="lt1"/>
                          </a:solidFill>
                          <a:effectLst/>
                          <a:latin typeface="+mn-lt"/>
                          <a:ea typeface="+mn-ea"/>
                          <a:cs typeface="+mn-cs"/>
                        </a:rPr>
                        <a:t>5G_URLLC</a:t>
                      </a:r>
                      <a:endParaRPr lang="en-US" altLang="zh-CN"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SP-181122</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SA#91-e</a:t>
            </a:r>
            <a:r>
              <a:rPr lang="en-US" altLang="de-DE" sz="2000" dirty="0"/>
              <a:t>(Category A CRs are not counted)</a:t>
            </a:r>
            <a:r>
              <a:rPr lang="de-DE" altLang="de-DE" sz="2000" dirty="0"/>
              <a:t>:</a:t>
            </a:r>
          </a:p>
          <a:p>
            <a:pPr lvl="1">
              <a:spcAft>
                <a:spcPts val="600"/>
              </a:spcAft>
            </a:pPr>
            <a:r>
              <a:rPr lang="en-US" altLang="zh-CN" sz="1400" dirty="0"/>
              <a:t>Maintenance work ongoing, 4 CR (1 CRs to TS 23.501, 2 CR to 23.502, 1 CR to 23.503) were  agreed.</a:t>
            </a:r>
          </a:p>
          <a:p>
            <a:pPr lvl="1">
              <a:spcAft>
                <a:spcPts val="600"/>
              </a:spcAft>
            </a:pPr>
            <a:endParaRPr lang="en-US" altLang="zh-CN" sz="1400" dirty="0"/>
          </a:p>
          <a:p>
            <a:pPr>
              <a:spcBef>
                <a:spcPts val="0"/>
              </a:spcBef>
              <a:spcAft>
                <a:spcPts val="0"/>
              </a:spcAft>
            </a:pPr>
            <a:r>
              <a:rPr lang="en-US" sz="2000" dirty="0"/>
              <a:t>RAN impacts and dependencies:</a:t>
            </a:r>
            <a:endParaRPr lang="de-DE" sz="2000" dirty="0"/>
          </a:p>
          <a:p>
            <a:pPr lvl="1">
              <a:spcAft>
                <a:spcPts val="600"/>
              </a:spcAft>
            </a:pPr>
            <a:r>
              <a:rPr lang="en-US" sz="1400" dirty="0"/>
              <a:t>None Identified. </a:t>
            </a:r>
          </a:p>
          <a:p>
            <a:pPr lvl="1">
              <a:spcAft>
                <a:spcPts val="600"/>
              </a:spcAft>
            </a:pPr>
            <a:endParaRPr lang="en-US" sz="1400" dirty="0"/>
          </a:p>
          <a:p>
            <a:pPr lvl="0">
              <a:spcBef>
                <a:spcPts val="0"/>
              </a:spcBef>
              <a:spcAft>
                <a:spcPts val="0"/>
              </a:spcAft>
            </a:pPr>
            <a:r>
              <a:rPr lang="de-DE" sz="1800" dirty="0"/>
              <a:t>Next steps:</a:t>
            </a:r>
          </a:p>
          <a:p>
            <a:pPr lvl="1"/>
            <a:r>
              <a:rPr lang="en-US" sz="1400" dirty="0"/>
              <a:t>FASMO corrections</a:t>
            </a:r>
          </a:p>
          <a:p>
            <a:pPr lvl="1"/>
            <a:endParaRPr lang="en-US" altLang="zh-CN" sz="1400" dirty="0"/>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95812"/>
            <a:ext cx="7112000" cy="1143000"/>
          </a:xfrm>
        </p:spPr>
        <p:txBody>
          <a:bodyPr/>
          <a:lstStyle/>
          <a:p>
            <a:r>
              <a:rPr lang="en-US" altLang="de-DE" sz="2800" b="1" dirty="0"/>
              <a:t>2.3) Rel-16 Work and Maintenance (12/17)</a:t>
            </a:r>
            <a:endParaRPr lang="de-DE" altLang="de-DE" sz="2800" b="1" dirty="0"/>
          </a:p>
        </p:txBody>
      </p:sp>
      <p:sp>
        <p:nvSpPr>
          <p:cNvPr id="17428" name="Content Placeholder 7"/>
          <p:cNvSpPr>
            <a:spLocks noGrp="1"/>
          </p:cNvSpPr>
          <p:nvPr>
            <p:ph sz="half" idx="2"/>
          </p:nvPr>
        </p:nvSpPr>
        <p:spPr>
          <a:xfrm>
            <a:off x="305767" y="3200399"/>
            <a:ext cx="8280400" cy="2912165"/>
          </a:xfrm>
        </p:spPr>
        <p:txBody>
          <a:bodyPr/>
          <a:lstStyle/>
          <a:p>
            <a:pPr>
              <a:defRPr/>
            </a:pPr>
            <a:r>
              <a:rPr lang="de-DE" altLang="de-DE" sz="2000" dirty="0"/>
              <a:t>Progress since SA#91-e</a:t>
            </a:r>
            <a:r>
              <a:rPr lang="en-US" altLang="de-DE" sz="2000" dirty="0"/>
              <a:t>(Category A CRs are not counted)</a:t>
            </a:r>
            <a:r>
              <a:rPr lang="de-DE" altLang="de-DE" sz="2000" dirty="0"/>
              <a:t>:</a:t>
            </a:r>
          </a:p>
          <a:p>
            <a:pPr lvl="1">
              <a:spcAft>
                <a:spcPts val="600"/>
              </a:spcAft>
            </a:pPr>
            <a:r>
              <a:rPr lang="en-US" altLang="zh-CN" sz="1600" dirty="0"/>
              <a:t>Maintenance work ongoing, 1 CRs to TS 23.502 was agreed.</a:t>
            </a:r>
          </a:p>
          <a:p>
            <a:r>
              <a:rPr lang="de-DE" altLang="zh-CN" sz="2000" dirty="0"/>
              <a:t>RAN impacts or dependencies:</a:t>
            </a:r>
          </a:p>
          <a:p>
            <a:pPr lvl="1">
              <a:spcAft>
                <a:spcPts val="600"/>
              </a:spcAft>
            </a:pPr>
            <a:r>
              <a:rPr lang="de-DE" altLang="de-DE" sz="1600" dirty="0"/>
              <a:t>None identified</a:t>
            </a:r>
            <a:endParaRPr lang="en-GB" altLang="zh-CN" sz="1600" dirty="0"/>
          </a:p>
          <a:p>
            <a:pPr>
              <a:defRPr/>
            </a:pPr>
            <a:r>
              <a:rPr lang="de-DE" altLang="de-DE" sz="2000" dirty="0"/>
              <a:t>Next steps:</a:t>
            </a:r>
          </a:p>
          <a:p>
            <a:pPr lvl="1"/>
            <a:r>
              <a:rPr lang="en-US" sz="1600" dirty="0"/>
              <a:t>FASMO corrections</a:t>
            </a:r>
          </a:p>
          <a:p>
            <a:pPr lvl="1"/>
            <a:endParaRPr lang="en-US" altLang="zh-CN" sz="1600" dirty="0"/>
          </a:p>
        </p:txBody>
      </p:sp>
      <p:graphicFrame>
        <p:nvGraphicFramePr>
          <p:cNvPr id="5" name="Content Placeholder 8">
            <a:extLst>
              <a:ext uri="{FF2B5EF4-FFF2-40B4-BE49-F238E27FC236}">
                <a16:creationId xmlns:a16="http://schemas.microsoft.com/office/drawing/2014/main" id="{86D74868-4AA4-4819-9635-D4C02C26F3C3}"/>
              </a:ext>
            </a:extLst>
          </p:cNvPr>
          <p:cNvGraphicFramePr>
            <a:graphicFrameLocks/>
          </p:cNvGraphicFramePr>
          <p:nvPr>
            <p:extLst>
              <p:ext uri="{D42A27DB-BD31-4B8C-83A1-F6EECF244321}">
                <p14:modId xmlns:p14="http://schemas.microsoft.com/office/powerpoint/2010/main" val="495839358"/>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FS_eSBA</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Enhancements to the Service-Based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Dec</a:t>
                      </a:r>
                      <a:r>
                        <a:rPr kumimoji="0" lang="en-US" sz="1400" b="1" i="0" u="none" strike="noStrike" kern="1200" cap="none" spc="0" normalizeH="0" baseline="0" noProof="0" dirty="0">
                          <a:ln>
                            <a:noFill/>
                          </a:ln>
                          <a:solidFill>
                            <a:prstClr val="white"/>
                          </a:solidFill>
                          <a:effectLst/>
                          <a:uLnTx/>
                          <a:uFillTx/>
                          <a:latin typeface="+mn-lt"/>
                          <a:ea typeface="+mn-ea"/>
                          <a:cs typeface="+mn-cs"/>
                        </a:rPr>
                        <a:t>,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SP-180231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5G_eSBA</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Enhancements to the Service-Based 5G System Architecture </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SP-181125</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8484884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(13/17)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478619822"/>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err="1">
                          <a:solidFill>
                            <a:schemeClr val="lt1"/>
                          </a:solidFill>
                          <a:effectLst/>
                          <a:latin typeface="+mn-lt"/>
                          <a:ea typeface="+mn-ea"/>
                          <a:cs typeface="+mn-cs"/>
                        </a:rPr>
                        <a:t>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81232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4 CRs (1 CRs to TS 23.501, 3 CRs to TS 23.502) were agreed.</a:t>
            </a:r>
          </a:p>
          <a:p>
            <a:pPr lvl="1">
              <a:spcBef>
                <a:spcPts val="0"/>
              </a:spcBef>
              <a:spcAft>
                <a:spcPts val="0"/>
              </a:spcAft>
            </a:pPr>
            <a:r>
              <a:rPr lang="en-US" altLang="zh-CN" sz="1400" dirty="0"/>
              <a:t>1 CR to TS 23.502 along with ETSUN WI code (Add NG-RAN N3 Tunnel information in SM context) was agreed. </a:t>
            </a:r>
          </a:p>
          <a:p>
            <a:pPr marL="457200" lvl="1" indent="0">
              <a:spcBef>
                <a:spcPts val="0"/>
              </a:spcBef>
              <a:spcAft>
                <a:spcPts val="0"/>
              </a:spcAft>
              <a:buNone/>
            </a:pPr>
            <a:endParaRPr lang="en-US" sz="18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 None</a:t>
            </a:r>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sz="1400" dirty="0"/>
              <a:t>FASMO corrections</a:t>
            </a:r>
          </a:p>
          <a:p>
            <a:pPr lvl="1"/>
            <a:endParaRPr lang="en-US" altLang="zh-CN" sz="1400" dirty="0"/>
          </a:p>
          <a:p>
            <a:pPr marL="457200" lvl="1" indent="0">
              <a:buNone/>
            </a:pPr>
            <a:endParaRPr lang="en-US" altLang="zh-CN" sz="16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a:t> 1) General aspects (events since SA#91-e,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a:t>
            </a:r>
            <a:r>
              <a:rPr lang="en-US" sz="2000" dirty="0">
                <a:solidFill>
                  <a:schemeClr val="bg1">
                    <a:lumMod val="65000"/>
                  </a:schemeClr>
                </a:solidFill>
              </a:rPr>
              <a:t>Rel-15 Work and Maintenance </a:t>
            </a:r>
          </a:p>
          <a:p>
            <a:pPr lvl="1" eaLnBrk="1" hangingPunct="1">
              <a:defRPr/>
            </a:pPr>
            <a:r>
              <a:rPr lang="en-US" sz="2000" dirty="0">
                <a:solidFill>
                  <a:schemeClr val="bg1">
                    <a:lumMod val="65000"/>
                  </a:schemeClr>
                </a:solidFill>
              </a:rPr>
              <a:t>2.3) Rel-16 Work and Maintenance</a:t>
            </a:r>
          </a:p>
          <a:p>
            <a:pPr lvl="1" eaLnBrk="1" hangingPunct="1">
              <a:defRPr/>
            </a:pPr>
            <a:r>
              <a:rPr lang="en-US" sz="2000" dirty="0">
                <a:solidFill>
                  <a:schemeClr val="bg1">
                    <a:lumMod val="65000"/>
                  </a:schemeClr>
                </a:solidFill>
              </a:rPr>
              <a:t>2.4) Rel-17 Study/Work</a:t>
            </a:r>
          </a:p>
          <a:p>
            <a:pPr lvl="1" eaLnBrk="1" hangingPunct="1">
              <a:defRPr/>
            </a:pPr>
            <a:r>
              <a:rPr lang="en-GB" sz="2000" dirty="0">
                <a:solidFill>
                  <a:schemeClr val="bg1">
                    <a:lumMod val="65000"/>
                  </a:schemeClr>
                </a:solidFill>
              </a:rPr>
              <a:t>2.5) IETF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205064"/>
            <a:ext cx="7112000" cy="788849"/>
          </a:xfrm>
        </p:spPr>
        <p:txBody>
          <a:bodyPr/>
          <a:lstStyle/>
          <a:p>
            <a:r>
              <a:rPr lang="en-US" altLang="de-DE" sz="2800" b="1" dirty="0"/>
              <a:t>2.3) Rel-16 Work and Maintenance (14/17)</a:t>
            </a:r>
            <a:endParaRPr lang="de-DE" altLang="de-DE" sz="2800" b="1" dirty="0"/>
          </a:p>
        </p:txBody>
      </p:sp>
      <p:sp>
        <p:nvSpPr>
          <p:cNvPr id="17428" name="Content Placeholder 7"/>
          <p:cNvSpPr>
            <a:spLocks noGrp="1"/>
          </p:cNvSpPr>
          <p:nvPr>
            <p:ph sz="half" idx="2"/>
          </p:nvPr>
        </p:nvSpPr>
        <p:spPr>
          <a:xfrm>
            <a:off x="434975" y="3056021"/>
            <a:ext cx="8280400" cy="3401930"/>
          </a:xfrm>
        </p:spPr>
        <p:txBody>
          <a:bodyPr/>
          <a:lstStyle/>
          <a:p>
            <a:pPr>
              <a:defRPr/>
            </a:pPr>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600" dirty="0"/>
              <a:t>No Change.</a:t>
            </a:r>
          </a:p>
          <a:p>
            <a:pPr marL="457200" lvl="1" indent="0">
              <a:buNone/>
            </a:pPr>
            <a:endParaRPr lang="zh-CN" altLang="zh-CN" sz="1600" dirty="0"/>
          </a:p>
          <a:p>
            <a:r>
              <a:rPr lang="de-DE" sz="2000" dirty="0"/>
              <a:t>RAN impacts or dependencies:</a:t>
            </a:r>
          </a:p>
          <a:p>
            <a:pPr lvl="1"/>
            <a:r>
              <a:rPr lang="de-DE" altLang="de-DE" sz="1600" dirty="0"/>
              <a:t>None identified</a:t>
            </a:r>
          </a:p>
          <a:p>
            <a:pPr lvl="1"/>
            <a:endParaRPr lang="de-DE" altLang="de-DE" sz="2000" dirty="0"/>
          </a:p>
          <a:p>
            <a:pPr>
              <a:defRPr/>
            </a:pPr>
            <a:r>
              <a:rPr lang="de-DE" altLang="de-DE" sz="2000" dirty="0"/>
              <a:t>Next steps:</a:t>
            </a:r>
          </a:p>
          <a:p>
            <a:pPr lvl="1"/>
            <a:r>
              <a:rPr lang="en-US" sz="1600" dirty="0"/>
              <a:t>FASMO corrections</a:t>
            </a:r>
          </a:p>
          <a:p>
            <a:pPr lvl="1"/>
            <a:endParaRPr lang="de-DE" altLang="de-DE" sz="1600" dirty="0"/>
          </a:p>
          <a:p>
            <a:pPr marL="457200" lvl="1" indent="0">
              <a:buNone/>
            </a:pPr>
            <a:endParaRPr lang="de-DE" sz="1600" dirty="0"/>
          </a:p>
          <a:p>
            <a:pPr lvl="1">
              <a:defRPr/>
            </a:pPr>
            <a:endParaRPr lang="de-DE" sz="1600" dirty="0"/>
          </a:p>
        </p:txBody>
      </p:sp>
      <p:graphicFrame>
        <p:nvGraphicFramePr>
          <p:cNvPr id="5" name="Content Placeholder 8">
            <a:extLst>
              <a:ext uri="{FF2B5EF4-FFF2-40B4-BE49-F238E27FC236}">
                <a16:creationId xmlns:a16="http://schemas.microsoft.com/office/drawing/2014/main" id="{468CCDF6-E1F0-4085-9FC9-5DCB10746894}"/>
              </a:ext>
            </a:extLst>
          </p:cNvPr>
          <p:cNvGraphicFramePr>
            <a:graphicFrameLocks/>
          </p:cNvGraphicFramePr>
          <p:nvPr>
            <p:extLst>
              <p:ext uri="{D42A27DB-BD31-4B8C-83A1-F6EECF244321}">
                <p14:modId xmlns:p14="http://schemas.microsoft.com/office/powerpoint/2010/main" val="2905470767"/>
              </p:ext>
            </p:extLst>
          </p:nvPr>
        </p:nvGraphicFramePr>
        <p:xfrm>
          <a:off x="179388" y="1417638"/>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Study on User data interworking, Coexistence and</a:t>
                      </a:r>
                    </a:p>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SP-190148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User data interworking, Coexistence and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90182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8761659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5"/>
          <p:cNvSpPr>
            <a:spLocks noGrp="1"/>
          </p:cNvSpPr>
          <p:nvPr>
            <p:ph type="title"/>
          </p:nvPr>
        </p:nvSpPr>
        <p:spPr>
          <a:xfrm>
            <a:off x="179388" y="0"/>
            <a:ext cx="7112000" cy="1143000"/>
          </a:xfrm>
        </p:spPr>
        <p:txBody>
          <a:bodyPr/>
          <a:lstStyle/>
          <a:p>
            <a:r>
              <a:rPr lang="en-US" altLang="de-DE" sz="2800" b="1" dirty="0"/>
              <a:t>2.3) Rel-16 Work and Maintenance (15/17)</a:t>
            </a:r>
            <a:endParaRPr lang="de-DE" altLang="de-DE" sz="2800" b="1" dirty="0"/>
          </a:p>
        </p:txBody>
      </p:sp>
      <p:sp>
        <p:nvSpPr>
          <p:cNvPr id="17428" name="Content Placeholder 7"/>
          <p:cNvSpPr>
            <a:spLocks noGrp="1"/>
          </p:cNvSpPr>
          <p:nvPr>
            <p:ph sz="half" idx="2"/>
          </p:nvPr>
        </p:nvSpPr>
        <p:spPr>
          <a:xfrm>
            <a:off x="434975" y="2987749"/>
            <a:ext cx="8280400" cy="3470201"/>
          </a:xfrm>
        </p:spPr>
        <p:txBody>
          <a:bodyPr/>
          <a:lstStyle/>
          <a:p>
            <a:pPr>
              <a:defRPr/>
            </a:pPr>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600" dirty="0"/>
              <a:t>No Change.</a:t>
            </a:r>
          </a:p>
          <a:p>
            <a:pPr lvl="1"/>
            <a:endParaRPr lang="en-US" altLang="zh-CN" sz="1600" dirty="0"/>
          </a:p>
          <a:p>
            <a:r>
              <a:rPr lang="de-DE" altLang="zh-CN" sz="2000" dirty="0"/>
              <a:t>RAN impacts or dependencies:</a:t>
            </a:r>
          </a:p>
          <a:p>
            <a:pPr lvl="1"/>
            <a:r>
              <a:rPr lang="de-DE" altLang="de-DE" sz="1600" dirty="0"/>
              <a:t>None identified</a:t>
            </a:r>
          </a:p>
          <a:p>
            <a:pPr lvl="1"/>
            <a:endParaRPr lang="de-DE" altLang="de-DE" sz="2000" dirty="0"/>
          </a:p>
          <a:p>
            <a:pPr>
              <a:defRPr/>
            </a:pPr>
            <a:r>
              <a:rPr lang="de-DE" altLang="de-DE" sz="2000" dirty="0"/>
              <a:t>Next steps:</a:t>
            </a:r>
          </a:p>
          <a:p>
            <a:pPr lvl="1">
              <a:defRPr/>
            </a:pPr>
            <a:r>
              <a:rPr lang="en-US" sz="1600" dirty="0"/>
              <a:t>FASMO corrections</a:t>
            </a:r>
          </a:p>
          <a:p>
            <a:pPr lvl="1">
              <a:defRPr/>
            </a:pPr>
            <a:endParaRPr lang="en-GB" altLang="zh-CN" sz="1600" dirty="0"/>
          </a:p>
          <a:p>
            <a:pPr lvl="1">
              <a:defRPr/>
            </a:pPr>
            <a:endParaRPr lang="de-DE" sz="1600" dirty="0"/>
          </a:p>
        </p:txBody>
      </p:sp>
      <p:graphicFrame>
        <p:nvGraphicFramePr>
          <p:cNvPr id="5" name="Content Placeholder 8">
            <a:extLst>
              <a:ext uri="{FF2B5EF4-FFF2-40B4-BE49-F238E27FC236}">
                <a16:creationId xmlns:a16="http://schemas.microsoft.com/office/drawing/2014/main" id="{420402C9-AE8F-4D7D-BB2D-185E2B98B369}"/>
              </a:ext>
            </a:extLst>
          </p:cNvPr>
          <p:cNvGraphicFramePr>
            <a:graphicFrameLocks/>
          </p:cNvGraphicFramePr>
          <p:nvPr>
            <p:extLst>
              <p:ext uri="{D42A27DB-BD31-4B8C-83A1-F6EECF244321}">
                <p14:modId xmlns:p14="http://schemas.microsoft.com/office/powerpoint/2010/main" val="2936590013"/>
              </p:ext>
            </p:extLst>
          </p:nvPr>
        </p:nvGraphicFramePr>
        <p:xfrm>
          <a:off x="179388" y="1535387"/>
          <a:ext cx="8810067" cy="942078"/>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400" b="1" i="0" u="none" strike="noStrike" kern="1200" cap="none" normalizeH="0" baseline="0" dirty="0" err="1">
                          <a:ln>
                            <a:noFill/>
                          </a:ln>
                          <a:solidFill>
                            <a:schemeClr val="lt1"/>
                          </a:solidFill>
                          <a:effectLst/>
                          <a:latin typeface="+mn-lt"/>
                          <a:ea typeface="+mn-ea"/>
                          <a:cs typeface="+mn-cs"/>
                        </a:rPr>
                        <a:t>xBDT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a:t>
                      </a:r>
                      <a:r>
                        <a:rPr lang="en-GB" sz="1400" b="1" kern="1200" baseline="0" dirty="0">
                          <a:solidFill>
                            <a:schemeClr val="lt1"/>
                          </a:solidFill>
                          <a:effectLst/>
                          <a:latin typeface="+mn-lt"/>
                          <a:ea typeface="+mn-ea"/>
                          <a:cs typeface="+mn-cs"/>
                        </a:rPr>
                        <a:t> Transfer of Policies for Background Data Transfer</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8143365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(16/17)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762779007"/>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FS_eIMS5G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lt1"/>
                          </a:solidFill>
                          <a:effectLst/>
                          <a:latin typeface="+mn-lt"/>
                          <a:ea typeface="+mn-ea"/>
                          <a:cs typeface="+mn-cs"/>
                        </a:rPr>
                        <a:t>eIMS5G_SBA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SBA aspects of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SA#91-e</a:t>
            </a:r>
            <a:r>
              <a:rPr lang="en-US" altLang="de-DE" sz="2000" dirty="0"/>
              <a:t>(Category A CRs are not counted)</a:t>
            </a:r>
            <a:r>
              <a:rPr lang="de-DE" altLang="de-DE" sz="2000" dirty="0"/>
              <a:t>:</a:t>
            </a:r>
          </a:p>
          <a:p>
            <a:pPr lvl="1">
              <a:spcBef>
                <a:spcPts val="0"/>
              </a:spcBef>
              <a:spcAft>
                <a:spcPts val="0"/>
              </a:spcAft>
            </a:pPr>
            <a:r>
              <a:rPr lang="en-US" altLang="zh-CN" sz="1600" dirty="0"/>
              <a:t>No Change.</a:t>
            </a:r>
          </a:p>
          <a:p>
            <a:pPr marL="457200" lvl="1" indent="0">
              <a:spcBef>
                <a:spcPts val="0"/>
              </a:spcBef>
              <a:spcAft>
                <a:spcPts val="0"/>
              </a:spcAft>
              <a:buNone/>
            </a:pPr>
            <a:endParaRPr lang="en-US" altLang="zh-CN" sz="16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None</a:t>
            </a:r>
          </a:p>
          <a:p>
            <a:pPr marL="457200" lvl="1" indent="0">
              <a:spcBef>
                <a:spcPts val="0"/>
              </a:spcBef>
              <a:spcAft>
                <a:spcPts val="600"/>
              </a:spcAft>
              <a:buNone/>
            </a:pPr>
            <a:endParaRPr lang="en-US" sz="1600" dirty="0"/>
          </a:p>
          <a:p>
            <a:pPr lvl="0">
              <a:spcBef>
                <a:spcPts val="0"/>
              </a:spcBef>
              <a:spcAft>
                <a:spcPts val="0"/>
              </a:spcAft>
            </a:pPr>
            <a:r>
              <a:rPr lang="de-DE" sz="2000" dirty="0"/>
              <a:t>Next steps:</a:t>
            </a:r>
          </a:p>
          <a:p>
            <a:pPr lvl="1"/>
            <a:r>
              <a:rPr lang="en-US" sz="1600" dirty="0"/>
              <a:t>FASMO corrections</a:t>
            </a:r>
          </a:p>
          <a:p>
            <a:pPr lvl="1"/>
            <a:endParaRPr lang="en-US" altLang="zh-CN" sz="1600" dirty="0"/>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(17/17)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85753235"/>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IABARC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Architecture enhancements for the support of Integrated access and backhaul (IAB)</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SP-190627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294760" y="2616139"/>
            <a:ext cx="8554480" cy="3559030"/>
          </a:xfrm>
        </p:spPr>
        <p:txBody>
          <a:bodyPr/>
          <a:lstStyle/>
          <a:p>
            <a:pPr>
              <a:spcBef>
                <a:spcPts val="0"/>
              </a:spcBef>
              <a:spcAft>
                <a:spcPts val="0"/>
              </a:spcAft>
            </a:pPr>
            <a:r>
              <a:rPr lang="de-DE" altLang="de-DE" sz="2000" dirty="0"/>
              <a:t>Progress since SA#91-e</a:t>
            </a:r>
            <a:r>
              <a:rPr lang="en-US" altLang="de-DE" sz="2000" dirty="0"/>
              <a:t>(Category A CRs are not counted)</a:t>
            </a:r>
            <a:r>
              <a:rPr lang="de-DE" altLang="de-DE" sz="2000" dirty="0"/>
              <a:t>:</a:t>
            </a:r>
          </a:p>
          <a:p>
            <a:pPr lvl="1"/>
            <a:r>
              <a:rPr lang="en-US" altLang="zh-CN" sz="1600" dirty="0"/>
              <a:t>Maintenance work ongoing, 1 CR to TS 23.501 was agreed.</a:t>
            </a:r>
          </a:p>
          <a:p>
            <a:pPr marL="457200" lvl="1" indent="0">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None </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r>
              <a:rPr lang="en-US" sz="1600" dirty="0"/>
              <a:t>FASMO corrections</a:t>
            </a:r>
          </a:p>
          <a:p>
            <a:pPr lvl="1"/>
            <a:endParaRPr lang="en-US" altLang="zh-CN" sz="1600" dirty="0"/>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SA#91-e,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Work and Maintenance </a:t>
            </a:r>
          </a:p>
          <a:p>
            <a:pPr lvl="1" eaLnBrk="1" hangingPunct="1">
              <a:defRPr/>
            </a:pPr>
            <a:r>
              <a:rPr lang="en-GB" sz="2000" dirty="0">
                <a:solidFill>
                  <a:schemeClr val="bg1">
                    <a:lumMod val="65000"/>
                  </a:schemeClr>
                </a:solidFill>
              </a:rPr>
              <a:t>2.3) Rel-16 Work and Maintenance </a:t>
            </a:r>
          </a:p>
          <a:p>
            <a:pPr lvl="1" eaLnBrk="1" hangingPunct="1">
              <a:defRPr/>
            </a:pPr>
            <a:r>
              <a:rPr lang="en-GB" sz="2000" b="1" i="1" dirty="0"/>
              <a:t>2.4) Rel-17 Study/Work</a:t>
            </a: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617443"/>
            <a:ext cx="8554480" cy="3520963"/>
          </a:xfrm>
        </p:spPr>
        <p:txBody>
          <a:bodyPr/>
          <a:lstStyle/>
          <a:p>
            <a:r>
              <a:rPr lang="en-US" altLang="de-DE" sz="2000" dirty="0"/>
              <a:t>Progress since SA#91-e:</a:t>
            </a:r>
          </a:p>
          <a:p>
            <a:pPr lvl="1"/>
            <a:r>
              <a:rPr lang="en-US" sz="1400" dirty="0"/>
              <a:t>9 CRs on TS 23.167/23.501/23.502/23.503 approved.</a:t>
            </a:r>
          </a:p>
          <a:p>
            <a:pPr lvl="1"/>
            <a:r>
              <a:rPr lang="en-US" sz="1400" dirty="0"/>
              <a:t>1 LS  response is sent back to RAN2.</a:t>
            </a:r>
          </a:p>
          <a:p>
            <a:pPr lvl="1"/>
            <a:r>
              <a:rPr lang="en-US" altLang="zh-CN" sz="1400" dirty="0"/>
              <a:t>WI Exception Sheet submitted to SA#92-e for the remaining normative work. </a:t>
            </a:r>
            <a:endParaRPr lang="en-US" sz="1400" dirty="0"/>
          </a:p>
          <a:p>
            <a:r>
              <a:rPr lang="en-US" altLang="de-DE" sz="2000" dirty="0"/>
              <a:t>RAN impacts or dependencies:</a:t>
            </a:r>
          </a:p>
          <a:p>
            <a:pPr lvl="1"/>
            <a:r>
              <a:rPr lang="en-US" sz="1400" dirty="0"/>
              <a:t>No RAN impact identified. </a:t>
            </a:r>
          </a:p>
          <a:p>
            <a:pPr lvl="1"/>
            <a:r>
              <a:rPr lang="en-US" sz="1400" dirty="0"/>
              <a:t>Possible NAS timer extension depends on CT1 outcomes. </a:t>
            </a:r>
          </a:p>
          <a:p>
            <a:pPr lvl="1"/>
            <a:r>
              <a:rPr lang="en-US" sz="1400" dirty="0"/>
              <a:t>Mobility management: SA2 work on multiple TACs depends on CT1 feasibility feedback. </a:t>
            </a:r>
          </a:p>
          <a:p>
            <a:r>
              <a:rPr lang="en-US" altLang="de-DE" sz="2000" dirty="0"/>
              <a:t>Next steps:</a:t>
            </a:r>
          </a:p>
          <a:p>
            <a:pPr lvl="1"/>
            <a:r>
              <a:rPr lang="en-US" sz="1400" dirty="0"/>
              <a:t>Maintenance</a:t>
            </a:r>
          </a:p>
          <a:p>
            <a:pPr lvl="1"/>
            <a:r>
              <a:rPr lang="en-US" sz="1400" dirty="0"/>
              <a:t>Finalize the remaining normative work if WI exception is approved.</a:t>
            </a:r>
          </a:p>
          <a:p>
            <a:pPr marL="0" indent="0">
              <a:buNone/>
            </a:pPr>
            <a:r>
              <a:rPr lang="en-GB" altLang="zh-CN" sz="800" dirty="0"/>
              <a:t>  </a:t>
            </a:r>
            <a:endParaRPr lang="de-DE" altLang="de-DE" sz="16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(1/16)</a:t>
            </a:r>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1931583073"/>
              </p:ext>
            </p:extLst>
          </p:nvPr>
        </p:nvGraphicFramePr>
        <p:xfrm>
          <a:off x="179388" y="1376363"/>
          <a:ext cx="8810068" cy="942136"/>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1">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5</a:t>
                      </a:r>
                      <a:r>
                        <a:rPr lang="en-US" altLang="zh-CN" sz="1400" b="1" kern="1200" dirty="0">
                          <a:solidFill>
                            <a:schemeClr val="lt1"/>
                          </a:solidFill>
                          <a:effectLst/>
                          <a:latin typeface="+mn-lt"/>
                          <a:ea typeface="+mn-ea"/>
                          <a:cs typeface="+mn-cs"/>
                        </a:rPr>
                        <a:t>GSAT_ARCH</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Architecture aspects for using satellite access in 5G</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SP-200445</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91134285"/>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1"/>
            <p:extLst>
              <p:ext uri="{D42A27DB-BD31-4B8C-83A1-F6EECF244321}">
                <p14:modId xmlns:p14="http://schemas.microsoft.com/office/powerpoint/2010/main" val="74622548"/>
              </p:ext>
            </p:extLst>
          </p:nvPr>
        </p:nvGraphicFramePr>
        <p:xfrm>
          <a:off x="179388" y="1376363"/>
          <a:ext cx="8810067" cy="144303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200" b="1" kern="1200" dirty="0" err="1">
                          <a:solidFill>
                            <a:schemeClr val="lt1"/>
                          </a:solidFill>
                          <a:effectLst/>
                          <a:latin typeface="+mn-lt"/>
                          <a:ea typeface="+mn-ea"/>
                          <a:cs typeface="+mn-cs"/>
                        </a:rPr>
                        <a:t>FS_enh</a:t>
                      </a:r>
                      <a:r>
                        <a:rPr lang="en-US" altLang="zh-CN" sz="1200" b="1" kern="1200" dirty="0" err="1">
                          <a:solidFill>
                            <a:schemeClr val="lt1"/>
                          </a:solidFill>
                          <a:effectLst/>
                          <a:latin typeface="+mn-lt"/>
                          <a:ea typeface="+mn-ea"/>
                          <a:cs typeface="+mn-cs"/>
                        </a:rPr>
                        <a:t>_EC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lt1"/>
                          </a:solidFill>
                          <a:effectLst/>
                          <a:latin typeface="+mn-lt"/>
                          <a:ea typeface="+mn-ea"/>
                          <a:cs typeface="+mn-cs"/>
                        </a:rPr>
                        <a:t>Study on enhancement of support for Edge Computing in 5GC</a:t>
                      </a:r>
                      <a:endParaRPr lang="de-DE" altLang="zh-CN"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a:t>
                      </a:r>
                      <a:endParaRPr lang="en-US"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200" dirty="0"/>
                        <a:t> </a:t>
                      </a:r>
                      <a:r>
                        <a:rPr lang="en-US" altLang="zh-CN" sz="1200" b="1" dirty="0"/>
                        <a:t>eEdge_5GC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bg1"/>
                          </a:solidFill>
                          <a:effectLst/>
                          <a:latin typeface="+mn-lt"/>
                          <a:ea typeface="+mn-ea"/>
                          <a:cs typeface="+mn-cs"/>
                        </a:rPr>
                        <a:t>Enhancement of support for Edge Computing in 5G Core network</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35% </a:t>
                      </a:r>
                      <a:r>
                        <a:rPr lang="en-US" altLang="zh-CN" sz="1200" b="1" kern="1200" dirty="0">
                          <a:solidFill>
                            <a:srgbClr val="7030A0"/>
                          </a:solidFill>
                          <a:latin typeface="+mn-lt"/>
                          <a:ea typeface="+mn-ea"/>
                          <a:cs typeface="+mn-cs"/>
                        </a:rPr>
                        <a:t>-</a:t>
                      </a:r>
                      <a:r>
                        <a:rPr lang="en-US" sz="1200" b="1" kern="1200" dirty="0">
                          <a:solidFill>
                            <a:srgbClr val="7030A0"/>
                          </a:solidFill>
                          <a:latin typeface="+mn-lt"/>
                          <a:ea typeface="+mn-ea"/>
                          <a:cs typeface="+mn-cs"/>
                        </a:rPr>
                        <a:t>&gt; 7</a:t>
                      </a:r>
                      <a:r>
                        <a:rPr lang="en-US" altLang="zh-CN" sz="1200" b="1" kern="1200" dirty="0">
                          <a:solidFill>
                            <a:srgbClr val="7030A0"/>
                          </a:solidFill>
                          <a:latin typeface="+mn-lt"/>
                          <a:ea typeface="+mn-ea"/>
                          <a:cs typeface="+mn-cs"/>
                        </a:rPr>
                        <a:t>5</a:t>
                      </a:r>
                      <a:r>
                        <a:rPr lang="en-US" sz="1200" b="1" kern="1200" dirty="0">
                          <a:solidFill>
                            <a:srgbClr val="7030A0"/>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SP-201107</a:t>
                      </a:r>
                      <a:endParaRPr lang="en-US" altLang="zh-CN"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93443414"/>
                  </a:ext>
                </a:extLst>
              </a:tr>
            </a:tbl>
          </a:graphicData>
        </a:graphic>
      </p:graphicFrame>
      <p:sp>
        <p:nvSpPr>
          <p:cNvPr id="29716" name="Content Placeholder 7"/>
          <p:cNvSpPr>
            <a:spLocks noGrp="1"/>
          </p:cNvSpPr>
          <p:nvPr>
            <p:ph sz="half" idx="2"/>
          </p:nvPr>
        </p:nvSpPr>
        <p:spPr>
          <a:xfrm>
            <a:off x="434974" y="3050697"/>
            <a:ext cx="8554480" cy="3177384"/>
          </a:xfrm>
        </p:spPr>
        <p:txBody>
          <a:bodyPr/>
          <a:lstStyle/>
          <a:p>
            <a:pPr>
              <a:spcBef>
                <a:spcPts val="0"/>
              </a:spcBef>
              <a:spcAft>
                <a:spcPts val="0"/>
              </a:spcAft>
            </a:pPr>
            <a:r>
              <a:rPr lang="de-DE" altLang="de-DE" sz="2000" dirty="0"/>
              <a:t>Progress since SA#91-e:</a:t>
            </a:r>
          </a:p>
          <a:p>
            <a:pPr lvl="1">
              <a:spcBef>
                <a:spcPts val="0"/>
              </a:spcBef>
              <a:spcAft>
                <a:spcPts val="0"/>
              </a:spcAft>
            </a:pPr>
            <a:r>
              <a:rPr lang="en-US" altLang="zh-CN" sz="1400" dirty="0"/>
              <a:t>TS 23.548 v0.3.0 is sent to SA#92-e for information. </a:t>
            </a:r>
          </a:p>
          <a:p>
            <a:pPr lvl="1">
              <a:spcBef>
                <a:spcPts val="0"/>
              </a:spcBef>
              <a:spcAft>
                <a:spcPts val="0"/>
              </a:spcAft>
            </a:pPr>
            <a:r>
              <a:rPr lang="en-US" altLang="zh-CN" sz="1400" dirty="0"/>
              <a:t>64 </a:t>
            </a:r>
            <a:r>
              <a:rPr lang="en-US" altLang="zh-CN" sz="1400" dirty="0" err="1"/>
              <a:t>pCRs</a:t>
            </a:r>
            <a:r>
              <a:rPr lang="en-US" altLang="zh-CN" sz="1400" dirty="0"/>
              <a:t> for TS 23.548 and 33 CRs for TS 23.501, 23.502, 23.503 were approved. All solutions concluded in study phase were addressed in the TS.</a:t>
            </a:r>
          </a:p>
          <a:p>
            <a:pPr lvl="1">
              <a:spcBef>
                <a:spcPts val="0"/>
              </a:spcBef>
              <a:spcAft>
                <a:spcPts val="0"/>
              </a:spcAft>
            </a:pPr>
            <a:r>
              <a:rPr lang="en-US" altLang="zh-CN" sz="1400" dirty="0"/>
              <a:t>1 LS response was sent to SA.</a:t>
            </a:r>
          </a:p>
          <a:p>
            <a:pPr lvl="1">
              <a:spcBef>
                <a:spcPts val="0"/>
              </a:spcBef>
              <a:spcAft>
                <a:spcPts val="600"/>
              </a:spcAft>
            </a:pPr>
            <a:r>
              <a:rPr lang="en-US" altLang="zh-CN" sz="1400" dirty="0"/>
              <a:t>WI Exception Sheet submitted to SA#92-e for the remaining normative work. </a:t>
            </a:r>
          </a:p>
          <a:p>
            <a:pPr>
              <a:spcBef>
                <a:spcPts val="0"/>
              </a:spcBef>
              <a:spcAft>
                <a:spcPts val="0"/>
              </a:spcAft>
            </a:pPr>
            <a:r>
              <a:rPr lang="en-US" sz="2000" dirty="0"/>
              <a:t>RAN impacts and dependencies:</a:t>
            </a:r>
            <a:endParaRPr lang="de-DE" sz="2000" dirty="0"/>
          </a:p>
          <a:p>
            <a:pPr lvl="1">
              <a:spcBef>
                <a:spcPts val="0"/>
              </a:spcBef>
              <a:spcAft>
                <a:spcPts val="600"/>
              </a:spcAft>
            </a:pPr>
            <a:r>
              <a:rPr lang="en-US" sz="1400" dirty="0"/>
              <a:t>None identified</a:t>
            </a:r>
          </a:p>
          <a:p>
            <a:pPr lvl="0">
              <a:spcBef>
                <a:spcPts val="0"/>
              </a:spcBef>
              <a:spcAft>
                <a:spcPts val="0"/>
              </a:spcAft>
            </a:pPr>
            <a:r>
              <a:rPr lang="de-DE" sz="2000" dirty="0"/>
              <a:t>Next steps:</a:t>
            </a:r>
          </a:p>
          <a:p>
            <a:pPr lvl="1"/>
            <a:r>
              <a:rPr lang="en-US" sz="1400" dirty="0"/>
              <a:t>Maintenance</a:t>
            </a:r>
          </a:p>
          <a:p>
            <a:pPr lvl="1"/>
            <a:r>
              <a:rPr lang="en-US" sz="1400" dirty="0"/>
              <a:t>Finalize the remaining normative work if WI exception is approved.</a:t>
            </a:r>
          </a:p>
        </p:txBody>
      </p:sp>
      <p:sp>
        <p:nvSpPr>
          <p:cNvPr id="6" name="Title 1">
            <a:extLst>
              <a:ext uri="{FF2B5EF4-FFF2-40B4-BE49-F238E27FC236}">
                <a16:creationId xmlns:a16="http://schemas.microsoft.com/office/drawing/2014/main" id="{9DCA2BC4-B078-4670-AE66-CA34B3F0CF4A}"/>
              </a:ext>
            </a:extLst>
          </p:cNvPr>
          <p:cNvSpPr txBox="1">
            <a:spLocks/>
          </p:cNvSpPr>
          <p:nvPr/>
        </p:nvSpPr>
        <p:spPr bwMode="auto">
          <a:xfrm>
            <a:off x="80756" y="180230"/>
            <a:ext cx="7249716"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2.4) Rel-17 Study/Work (2/16)</a:t>
            </a:r>
            <a:endParaRPr lang="en-GB" altLang="en-US" b="1" kern="0" dirty="0"/>
          </a:p>
        </p:txBody>
      </p:sp>
    </p:spTree>
    <p:extLst>
      <p:ext uri="{BB962C8B-B14F-4D97-AF65-F5344CB8AC3E}">
        <p14:creationId xmlns:p14="http://schemas.microsoft.com/office/powerpoint/2010/main" val="275196190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779775"/>
            <a:ext cx="8554480" cy="3502271"/>
          </a:xfrm>
        </p:spPr>
        <p:txBody>
          <a:bodyPr/>
          <a:lstStyle/>
          <a:p>
            <a:r>
              <a:rPr lang="en-US" altLang="de-DE" sz="2000" dirty="0"/>
              <a:t>Progress since SA#91-e:</a:t>
            </a:r>
          </a:p>
          <a:p>
            <a:pPr lvl="1">
              <a:spcBef>
                <a:spcPts val="0"/>
              </a:spcBef>
              <a:spcAft>
                <a:spcPts val="0"/>
              </a:spcAft>
            </a:pPr>
            <a:r>
              <a:rPr lang="en-US" altLang="zh-CN" sz="1200" dirty="0"/>
              <a:t>37 normative CRs approved for stage 2 specifications - TS 23.501/23.502/23.503</a:t>
            </a:r>
          </a:p>
          <a:p>
            <a:pPr lvl="1">
              <a:spcBef>
                <a:spcPts val="0"/>
              </a:spcBef>
              <a:spcAft>
                <a:spcPts val="0"/>
              </a:spcAft>
            </a:pPr>
            <a:r>
              <a:rPr lang="en-US" altLang="zh-CN" sz="1200" dirty="0"/>
              <a:t>Introducing new TSC TSF function to support Time Synchronization (BMCA, PMIC/BMIC creation </a:t>
            </a:r>
            <a:r>
              <a:rPr lang="en-US" altLang="zh-CN" sz="1200" dirty="0" err="1"/>
              <a:t>etc</a:t>
            </a:r>
            <a:r>
              <a:rPr lang="en-US" altLang="zh-CN" sz="1200" dirty="0"/>
              <a:t>), QoS related and TSC Assistance container functionality for both trusted and untrusted AF (resolved exposure related open items for both trusted and untrusted AF). Impacts to TS 23.501/23.502/23.503 as a result of new NF were addressed</a:t>
            </a:r>
          </a:p>
          <a:p>
            <a:pPr lvl="1">
              <a:spcBef>
                <a:spcPts val="0"/>
              </a:spcBef>
              <a:spcAft>
                <a:spcPts val="0"/>
              </a:spcAft>
            </a:pPr>
            <a:r>
              <a:rPr lang="en-US" altLang="zh-CN" sz="1200" dirty="0"/>
              <a:t>Progressed (g)</a:t>
            </a:r>
            <a:r>
              <a:rPr lang="en-US" altLang="zh-CN" sz="1200" dirty="0" err="1"/>
              <a:t>PtP</a:t>
            </a:r>
            <a:r>
              <a:rPr lang="en-US" altLang="zh-CN" sz="1200" dirty="0"/>
              <a:t> Time synchronization, AF influenced Time Synchronization activation and deactivation.</a:t>
            </a:r>
          </a:p>
          <a:p>
            <a:pPr lvl="1">
              <a:spcBef>
                <a:spcPts val="0"/>
              </a:spcBef>
              <a:spcAft>
                <a:spcPts val="600"/>
              </a:spcAft>
            </a:pPr>
            <a:r>
              <a:rPr lang="en-US" altLang="zh-CN" sz="1200" dirty="0"/>
              <a:t>WI Exception Sheet submitted to SA#92-e for the remaining normative work. </a:t>
            </a:r>
          </a:p>
          <a:p>
            <a:r>
              <a:rPr lang="en-US" altLang="de-DE" sz="2000" dirty="0"/>
              <a:t>RAN impacts or dependencies:</a:t>
            </a:r>
          </a:p>
          <a:p>
            <a:pPr lvl="1">
              <a:spcBef>
                <a:spcPts val="0"/>
              </a:spcBef>
              <a:spcAft>
                <a:spcPts val="600"/>
              </a:spcAft>
            </a:pPr>
            <a:r>
              <a:rPr lang="en-US" sz="1200" dirty="0"/>
              <a:t>Considering RAN2 LS response on Time Synchronization assistance parameters for AF influencing Time Synchronization accuracy error budget, 5G reference time distribution to NG-RAN</a:t>
            </a:r>
          </a:p>
          <a:p>
            <a:r>
              <a:rPr lang="en-US" altLang="de-DE" sz="2000" dirty="0"/>
              <a:t>Next steps:</a:t>
            </a:r>
          </a:p>
          <a:p>
            <a:pPr lvl="1">
              <a:spcBef>
                <a:spcPts val="0"/>
              </a:spcBef>
              <a:spcAft>
                <a:spcPts val="0"/>
              </a:spcAft>
            </a:pPr>
            <a:r>
              <a:rPr lang="en-US" altLang="zh-CN" sz="1200" dirty="0"/>
              <a:t>Maintenance and alignment via coordination with RAN2.</a:t>
            </a:r>
          </a:p>
          <a:p>
            <a:pPr lvl="1">
              <a:spcBef>
                <a:spcPts val="0"/>
              </a:spcBef>
              <a:spcAft>
                <a:spcPts val="0"/>
              </a:spcAft>
            </a:pPr>
            <a:r>
              <a:rPr lang="en-US" altLang="zh-CN" sz="1200" dirty="0"/>
              <a:t>Finalize the remaining normative work if WI exception is approved</a:t>
            </a:r>
          </a:p>
        </p:txBody>
      </p:sp>
      <p:sp>
        <p:nvSpPr>
          <p:cNvPr id="6" name="Title 5"/>
          <p:cNvSpPr>
            <a:spLocks noGrp="1"/>
          </p:cNvSpPr>
          <p:nvPr>
            <p:ph type="title"/>
          </p:nvPr>
        </p:nvSpPr>
        <p:spPr>
          <a:xfrm>
            <a:off x="179388" y="83891"/>
            <a:ext cx="7112000" cy="1143000"/>
          </a:xfrm>
        </p:spPr>
        <p:txBody>
          <a:bodyPr/>
          <a:lstStyle/>
          <a:p>
            <a:r>
              <a:rPr lang="en-GB" altLang="en-US" b="1" dirty="0"/>
              <a:t>2.4) Rel-17 Study/Work (3/16)</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1659307133"/>
              </p:ext>
            </p:extLst>
          </p:nvPr>
        </p:nvGraphicFramePr>
        <p:xfrm>
          <a:off x="179388" y="1376363"/>
          <a:ext cx="8810067" cy="1277464"/>
        </p:xfrm>
        <a:graphic>
          <a:graphicData uri="http://schemas.openxmlformats.org/drawingml/2006/table">
            <a:tbl>
              <a:tblPr firstRow="1" bandRow="1">
                <a:tableStyleId>{8FD4443E-F989-4FC4-A0C8-D5A2AF1F390B}</a:tableStyleId>
              </a:tblPr>
              <a:tblGrid>
                <a:gridCol w="991044">
                  <a:extLst>
                    <a:ext uri="{9D8B030D-6E8A-4147-A177-3AD203B41FA5}">
                      <a16:colId xmlns:a16="http://schemas.microsoft.com/office/drawing/2014/main" val="20000"/>
                    </a:ext>
                  </a:extLst>
                </a:gridCol>
                <a:gridCol w="4356608">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1595">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0939">
                <a:tc>
                  <a:txBody>
                    <a:bodyPr/>
                    <a:lstStyle/>
                    <a:p>
                      <a:r>
                        <a:rPr lang="en-US" sz="1200" b="1" kern="1200" dirty="0" err="1">
                          <a:solidFill>
                            <a:schemeClr val="lt1"/>
                          </a:solidFill>
                          <a:effectLst/>
                          <a:latin typeface="+mn-lt"/>
                          <a:ea typeface="+mn-ea"/>
                          <a:cs typeface="+mn-cs"/>
                        </a:rPr>
                        <a:t>FS_IIoT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bg1"/>
                          </a:solidFill>
                          <a:effectLst/>
                          <a:latin typeface="+mn-lt"/>
                          <a:ea typeface="+mn-ea"/>
                          <a:cs typeface="+mn-cs"/>
                        </a:rPr>
                        <a:t>Study on enhanced support of Industrial IoT - TSC/URLLC enhancements</a:t>
                      </a:r>
                      <a:endParaRPr lang="en-US" altLang="zh-CN"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SP-200298</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1111">
                <a:tc>
                  <a:txBody>
                    <a:bodyPr/>
                    <a:lstStyle/>
                    <a:p>
                      <a:r>
                        <a:rPr lang="en-US" sz="1200" b="1" kern="1200" dirty="0" err="1">
                          <a:solidFill>
                            <a:schemeClr val="lt1"/>
                          </a:solidFill>
                          <a:effectLst/>
                          <a:latin typeface="+mn-lt"/>
                          <a:ea typeface="+mn-ea"/>
                          <a:cs typeface="+mn-cs"/>
                        </a:rPr>
                        <a:t>IIoT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enhanced support of Industrial Internet of Things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35% -&gt; 90%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SP-200973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0933370"/>
                  </a:ext>
                </a:extLst>
              </a:tr>
            </a:tbl>
          </a:graphicData>
        </a:graphic>
      </p:graphicFrame>
    </p:spTree>
    <p:extLst>
      <p:ext uri="{BB962C8B-B14F-4D97-AF65-F5344CB8AC3E}">
        <p14:creationId xmlns:p14="http://schemas.microsoft.com/office/powerpoint/2010/main" val="428627667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(4/16)</a:t>
            </a:r>
            <a:endParaRPr lang="de-DE" altLang="de-DE" b="1" dirty="0"/>
          </a:p>
        </p:txBody>
      </p:sp>
      <p:sp>
        <p:nvSpPr>
          <p:cNvPr id="31764" name="Content Placeholder 7"/>
          <p:cNvSpPr>
            <a:spLocks noGrp="1"/>
          </p:cNvSpPr>
          <p:nvPr>
            <p:ph sz="half" idx="2"/>
          </p:nvPr>
        </p:nvSpPr>
        <p:spPr>
          <a:xfrm>
            <a:off x="271598" y="2606040"/>
            <a:ext cx="8464029" cy="3746192"/>
          </a:xfrm>
        </p:spPr>
        <p:txBody>
          <a:bodyPr/>
          <a:lstStyle/>
          <a:p>
            <a:pPr>
              <a:spcBef>
                <a:spcPts val="0"/>
              </a:spcBef>
              <a:spcAft>
                <a:spcPts val="400"/>
              </a:spcAft>
            </a:pPr>
            <a:r>
              <a:rPr lang="de-DE" altLang="de-DE" sz="2000" dirty="0"/>
              <a:t>Progress since SA#91-e:</a:t>
            </a:r>
          </a:p>
          <a:p>
            <a:pPr lvl="1">
              <a:spcBef>
                <a:spcPts val="0"/>
              </a:spcBef>
              <a:spcAft>
                <a:spcPts val="400"/>
              </a:spcAft>
            </a:pPr>
            <a:r>
              <a:rPr lang="en-US" altLang="ko-KR" sz="1400" dirty="0"/>
              <a:t>38 </a:t>
            </a:r>
            <a:r>
              <a:rPr lang="en-US" altLang="ko-KR" sz="1400" dirty="0" err="1"/>
              <a:t>pCRs</a:t>
            </a:r>
            <a:r>
              <a:rPr lang="en-US" altLang="ko-KR" sz="1400" dirty="0"/>
              <a:t> agreed to TS 23.304, 2 CRs agreed to TS 23.501, 1 CR agreed to TS 23.502, and 3 CRs agreed to TS 23.503 related to the concluded key issues.</a:t>
            </a:r>
          </a:p>
          <a:p>
            <a:pPr lvl="1">
              <a:spcBef>
                <a:spcPts val="0"/>
              </a:spcBef>
              <a:spcAft>
                <a:spcPts val="400"/>
              </a:spcAft>
            </a:pPr>
            <a:r>
              <a:rPr lang="en-US" altLang="ko-KR" sz="1400" dirty="0">
                <a:solidFill>
                  <a:srgbClr val="FF0000"/>
                </a:solidFill>
              </a:rPr>
              <a:t>SA2 decided that UE-to-UE Relay is not pursued in Rel-17.</a:t>
            </a:r>
          </a:p>
          <a:p>
            <a:pPr lvl="1">
              <a:spcBef>
                <a:spcPts val="0"/>
              </a:spcBef>
              <a:spcAft>
                <a:spcPts val="400"/>
              </a:spcAft>
            </a:pPr>
            <a:r>
              <a:rPr lang="en-US" altLang="ko-KR" sz="1400" dirty="0"/>
              <a:t>TS 23.304 is 85% complete and sent to SA#92-e for information.</a:t>
            </a:r>
          </a:p>
          <a:p>
            <a:pPr lvl="1">
              <a:spcBef>
                <a:spcPts val="0"/>
              </a:spcBef>
              <a:spcAft>
                <a:spcPts val="400"/>
              </a:spcAft>
            </a:pPr>
            <a:r>
              <a:rPr lang="en-US" altLang="ko-KR" sz="1400" dirty="0"/>
              <a:t>WI Exception Sheet submitted to SA#92-e for the remaining normative work. </a:t>
            </a:r>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LS to RAN2 was agreed to ask feedback on RAN dependency issues</a:t>
            </a:r>
            <a:r>
              <a:rPr lang="en-GB" altLang="zh-CN" sz="1400" dirty="0"/>
              <a:t>.</a:t>
            </a:r>
            <a:endParaRPr lang="en-US" altLang="zh-CN" sz="1400" dirty="0"/>
          </a:p>
          <a:p>
            <a:pPr>
              <a:spcBef>
                <a:spcPts val="0"/>
              </a:spcBef>
              <a:spcAft>
                <a:spcPts val="400"/>
              </a:spcAft>
            </a:pPr>
            <a:r>
              <a:rPr lang="de-DE" altLang="de-DE" sz="2000" dirty="0"/>
              <a:t>Next steps:</a:t>
            </a:r>
          </a:p>
          <a:p>
            <a:pPr lvl="1">
              <a:spcBef>
                <a:spcPts val="0"/>
              </a:spcBef>
              <a:spcAft>
                <a:spcPts val="400"/>
              </a:spcAft>
            </a:pPr>
            <a:r>
              <a:rPr lang="en-US" altLang="zh-CN" sz="1400" dirty="0"/>
              <a:t>Maintenance and alignment via coordination with RAN2.</a:t>
            </a:r>
          </a:p>
          <a:p>
            <a:pPr lvl="1">
              <a:spcBef>
                <a:spcPts val="0"/>
              </a:spcBef>
              <a:spcAft>
                <a:spcPts val="400"/>
              </a:spcAft>
            </a:pPr>
            <a:r>
              <a:rPr lang="en-US" altLang="zh-CN" sz="1400" dirty="0"/>
              <a:t>Finalize the remaining normative work if WI exception is approved.</a:t>
            </a:r>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969513612"/>
              </p:ext>
            </p:extLst>
          </p:nvPr>
        </p:nvGraphicFramePr>
        <p:xfrm>
          <a:off x="271598" y="1312354"/>
          <a:ext cx="8634196" cy="12774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10790">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1428">
                <a:tc>
                  <a:txBody>
                    <a:bodyPr/>
                    <a:lstStyle/>
                    <a:p>
                      <a:r>
                        <a:rPr lang="en-US" altLang="ko-KR" sz="1200" b="1" kern="1200" dirty="0">
                          <a:solidFill>
                            <a:schemeClr val="lt1"/>
                          </a:solidFill>
                          <a:effectLst/>
                          <a:latin typeface="+mn-lt"/>
                          <a:ea typeface="+mn-ea"/>
                          <a:cs typeface="+mn-cs"/>
                        </a:rPr>
                        <a:t>FS_5G_ProSe</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Study on System enhancement for Proximity based Services in 5GS</a:t>
                      </a:r>
                      <a:r>
                        <a:rPr lang="en-GB" altLang="ko-KR" sz="1200" b="1" kern="1200" dirty="0">
                          <a:solidFill>
                            <a:schemeClr val="lt1"/>
                          </a:solidFill>
                          <a:effectLst/>
                          <a:latin typeface="+mn-lt"/>
                          <a:ea typeface="+mn-ea"/>
                          <a:cs typeface="+mn-cs"/>
                        </a:rPr>
                        <a:t> (FS_5G_ProSe)</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Mar, 21</a:t>
                      </a: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SP-190443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1428">
                <a:tc>
                  <a:txBody>
                    <a:bodyPr/>
                    <a:lstStyle/>
                    <a:p>
                      <a:r>
                        <a:rPr lang="en-US" altLang="ko-KR" sz="1200" b="1" kern="1200" dirty="0">
                          <a:solidFill>
                            <a:schemeClr val="lt1"/>
                          </a:solidFill>
                          <a:effectLst/>
                          <a:latin typeface="+mn-lt"/>
                          <a:ea typeface="+mn-ea"/>
                          <a:cs typeface="+mn-cs"/>
                        </a:rPr>
                        <a:t>5G_ProSe</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Proximity based Services in 5GS</a:t>
                      </a:r>
                      <a:r>
                        <a:rPr lang="en-GB" altLang="ko-KR" sz="1200" b="1" kern="1200" dirty="0">
                          <a:solidFill>
                            <a:schemeClr val="lt1"/>
                          </a:solidFill>
                          <a:effectLst/>
                          <a:latin typeface="+mn-lt"/>
                          <a:ea typeface="+mn-ea"/>
                          <a:cs typeface="+mn-cs"/>
                        </a:rPr>
                        <a:t> (5G_ProSe)</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rgbClr val="7030A0"/>
                          </a:solidFill>
                          <a:latin typeface="+mn-lt"/>
                          <a:ea typeface="+mn-ea"/>
                          <a:cs typeface="+mn-cs"/>
                        </a:rPr>
                        <a:t>30% &gt; 85%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SP-201132</a:t>
                      </a:r>
                      <a:endParaRPr lang="en-US" altLang="zh-CN"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33570334"/>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(5/16)</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714546604"/>
              </p:ext>
            </p:extLst>
          </p:nvPr>
        </p:nvGraphicFramePr>
        <p:xfrm>
          <a:off x="179388" y="1376363"/>
          <a:ext cx="8810067" cy="109458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en-US" sz="1200" b="1" kern="1200" dirty="0">
                          <a:solidFill>
                            <a:schemeClr val="lt1"/>
                          </a:solidFill>
                          <a:effectLst/>
                          <a:latin typeface="+mn-lt"/>
                          <a:ea typeface="+mn-ea"/>
                          <a:cs typeface="+mn-cs"/>
                        </a:rPr>
                        <a:t>FS_MUSIM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system enabler for Multi-USIM devices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dirty="0">
                          <a:solidFill>
                            <a:schemeClr val="lt1"/>
                          </a:solidFill>
                          <a:effectLst/>
                          <a:latin typeface="+mn-lt"/>
                          <a:ea typeface="+mn-ea"/>
                          <a:cs typeface="+mn-cs"/>
                        </a:rPr>
                        <a:t>MUSIM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System enablers for Multi-USIM devices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20% -&gt; 90%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SP-200978</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46055237"/>
                  </a:ext>
                </a:extLst>
              </a:tr>
            </a:tbl>
          </a:graphicData>
        </a:graphic>
      </p:graphicFrame>
      <p:sp>
        <p:nvSpPr>
          <p:cNvPr id="29716" name="Content Placeholder 7"/>
          <p:cNvSpPr>
            <a:spLocks noGrp="1"/>
          </p:cNvSpPr>
          <p:nvPr>
            <p:ph sz="half" idx="2"/>
          </p:nvPr>
        </p:nvSpPr>
        <p:spPr>
          <a:xfrm>
            <a:off x="434975" y="2515278"/>
            <a:ext cx="8554480" cy="3786668"/>
          </a:xfrm>
        </p:spPr>
        <p:txBody>
          <a:bodyPr/>
          <a:lstStyle/>
          <a:p>
            <a:pPr>
              <a:spcBef>
                <a:spcPts val="0"/>
              </a:spcBef>
              <a:spcAft>
                <a:spcPts val="0"/>
              </a:spcAft>
            </a:pPr>
            <a:r>
              <a:rPr lang="de-DE" altLang="de-DE" sz="2000" dirty="0"/>
              <a:t>Progress since SA#91-e:</a:t>
            </a:r>
          </a:p>
          <a:p>
            <a:pPr lvl="1">
              <a:spcBef>
                <a:spcPts val="0"/>
              </a:spcBef>
              <a:spcAft>
                <a:spcPts val="0"/>
              </a:spcAft>
            </a:pPr>
            <a:r>
              <a:rPr lang="en-GB" altLang="de-DE" sz="1400" b="1" dirty="0"/>
              <a:t>SID</a:t>
            </a:r>
            <a:r>
              <a:rPr lang="en-GB" altLang="de-DE" sz="1400" dirty="0"/>
              <a:t>: </a:t>
            </a:r>
            <a:r>
              <a:rPr lang="en-US" altLang="de-DE" sz="1400" dirty="0"/>
              <a:t>1 </a:t>
            </a:r>
            <a:r>
              <a:rPr lang="en-US" altLang="de-DE" sz="1400" dirty="0" err="1"/>
              <a:t>pCR</a:t>
            </a:r>
            <a:r>
              <a:rPr lang="en-US" altLang="de-DE" sz="1400" dirty="0"/>
              <a:t> approved to close Editor’s notes on KI#3, TR 23.761 v1.5.0 sent to SA#92e plenary for approval</a:t>
            </a:r>
          </a:p>
          <a:p>
            <a:pPr lvl="1">
              <a:spcBef>
                <a:spcPts val="0"/>
              </a:spcBef>
              <a:spcAft>
                <a:spcPts val="0"/>
              </a:spcAft>
            </a:pPr>
            <a:r>
              <a:rPr lang="en-US" altLang="zh-CN" sz="1400" b="1" dirty="0"/>
              <a:t>WID</a:t>
            </a:r>
            <a:r>
              <a:rPr lang="en-US" altLang="zh-CN" sz="1400" dirty="0"/>
              <a:t>: </a:t>
            </a:r>
          </a:p>
          <a:p>
            <a:pPr lvl="2">
              <a:spcBef>
                <a:spcPts val="0"/>
              </a:spcBef>
              <a:spcAft>
                <a:spcPts val="0"/>
              </a:spcAft>
            </a:pPr>
            <a:r>
              <a:rPr lang="en-US" altLang="zh-CN" sz="1400" dirty="0"/>
              <a:t>8 CRs on 23.401/23.501/23.502 submitted to SA#92e for approval</a:t>
            </a:r>
          </a:p>
          <a:p>
            <a:pPr lvl="2">
              <a:spcBef>
                <a:spcPts val="0"/>
              </a:spcBef>
              <a:spcAft>
                <a:spcPts val="0"/>
              </a:spcAft>
            </a:pPr>
            <a:r>
              <a:rPr lang="en-US" altLang="zh-CN" sz="1400" dirty="0"/>
              <a:t>Two of the CRs (S2-2105148, S2-2105149) were approved as a Working Agreement</a:t>
            </a:r>
          </a:p>
          <a:p>
            <a:pPr lvl="2">
              <a:spcBef>
                <a:spcPts val="0"/>
              </a:spcBef>
              <a:spcAft>
                <a:spcPts val="0"/>
              </a:spcAft>
            </a:pPr>
            <a:r>
              <a:rPr lang="en-US" altLang="ko-KR" sz="1400" dirty="0"/>
              <a:t>WI Exception Sheet submitted to SA#92-e for the remaining normative work.</a:t>
            </a: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300"/>
              </a:spcAft>
            </a:pPr>
            <a:r>
              <a:rPr lang="en-US" sz="1400" dirty="0"/>
              <a:t>Alignment needed with RAN2 conclusions. </a:t>
            </a:r>
          </a:p>
          <a:p>
            <a:pPr lvl="1">
              <a:spcBef>
                <a:spcPts val="0"/>
              </a:spcBef>
              <a:spcAft>
                <a:spcPts val="300"/>
              </a:spcAft>
            </a:pPr>
            <a:r>
              <a:rPr lang="en-US" sz="1400" dirty="0"/>
              <a:t>SA2#146e and RAN2#115e meetings have fully overlapping dates (16 - 27 Aug 2021). The successful completion of MUSIM in Q3 requires early decisions during RAN2#115e meeting impacting the MUSIM work in SA2.</a:t>
            </a:r>
          </a:p>
          <a:p>
            <a:pPr lvl="0">
              <a:spcBef>
                <a:spcPts val="0"/>
              </a:spcBef>
              <a:spcAft>
                <a:spcPts val="0"/>
              </a:spcAft>
            </a:pPr>
            <a:r>
              <a:rPr lang="de-DE" sz="2000" dirty="0"/>
              <a:t>Next steps:</a:t>
            </a:r>
          </a:p>
          <a:p>
            <a:pPr lvl="1">
              <a:spcBef>
                <a:spcPts val="0"/>
              </a:spcBef>
              <a:spcAft>
                <a:spcPts val="400"/>
              </a:spcAft>
            </a:pPr>
            <a:r>
              <a:rPr lang="en-US" altLang="zh-CN" sz="1400" dirty="0"/>
              <a:t>Maintenance and alignment via coordination with RAN2. Check SA2 working assumptions against SA3 study conclusions.</a:t>
            </a:r>
          </a:p>
          <a:p>
            <a:pPr lvl="1">
              <a:spcBef>
                <a:spcPts val="0"/>
              </a:spcBef>
              <a:spcAft>
                <a:spcPts val="400"/>
              </a:spcAft>
            </a:pPr>
            <a:r>
              <a:rPr lang="en-US" altLang="zh-CN" sz="1400" dirty="0"/>
              <a:t>Finalize the remaining normative work if WI exception is approved.</a:t>
            </a:r>
          </a:p>
        </p:txBody>
      </p:sp>
    </p:spTree>
    <p:extLst>
      <p:ext uri="{BB962C8B-B14F-4D97-AF65-F5344CB8AC3E}">
        <p14:creationId xmlns:p14="http://schemas.microsoft.com/office/powerpoint/2010/main" val="289464152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dirty="0"/>
              <a:t> </a:t>
            </a:r>
            <a:r>
              <a:rPr lang="de-DE" altLang="de-DE" sz="3200" dirty="0">
                <a:latin typeface="Arial" panose="020B0604020202020204" pitchFamily="34" charset="0"/>
                <a:cs typeface="Arial" panose="020B0604020202020204" pitchFamily="34" charset="0"/>
              </a:rPr>
              <a:t>SA2 meetings held since SA#91-e</a:t>
            </a:r>
          </a:p>
          <a:p>
            <a:pPr lvl="1" eaLnBrk="1" hangingPunct="1">
              <a:defRPr/>
            </a:pPr>
            <a:r>
              <a:rPr lang="en-US" altLang="ko-KR" sz="1800" dirty="0">
                <a:latin typeface="Arial" panose="020B0604020202020204" pitchFamily="34" charset="0"/>
                <a:cs typeface="Arial" panose="020B0604020202020204" pitchFamily="34" charset="0"/>
              </a:rPr>
              <a:t>SA2#144E: 12 April – 16 April 2021</a:t>
            </a:r>
          </a:p>
          <a:p>
            <a:pPr lvl="2" eaLnBrk="1" hangingPunct="1">
              <a:defRPr/>
            </a:pPr>
            <a:r>
              <a:rPr lang="en-US" altLang="ko-KR" sz="1400" dirty="0">
                <a:solidFill>
                  <a:srgbClr val="FF0000"/>
                </a:solidFill>
                <a:latin typeface="Arial" panose="020B0604020202020204" pitchFamily="34" charset="0"/>
                <a:cs typeface="Arial" panose="020B0604020202020204" pitchFamily="34" charset="0"/>
              </a:rPr>
              <a:t>Electronic meeting in place of SA2#144 focusing on Rel-17 study/work items and essential LS/CRs.</a:t>
            </a:r>
            <a:r>
              <a:rPr lang="en-GB" altLang="ko-KR" sz="1400" dirty="0">
                <a:solidFill>
                  <a:srgbClr val="FF0000"/>
                </a:solidFill>
                <a:latin typeface="Arial" panose="020B0604020202020204" pitchFamily="34" charset="0"/>
                <a:cs typeface="Arial" panose="020B0604020202020204" pitchFamily="34" charset="0"/>
              </a:rPr>
              <a:t> </a:t>
            </a:r>
          </a:p>
          <a:p>
            <a:pPr lvl="1" eaLnBrk="1" hangingPunct="1">
              <a:defRPr/>
            </a:pPr>
            <a:r>
              <a:rPr lang="en-US" altLang="ko-KR" sz="1800" dirty="0">
                <a:latin typeface="Arial" panose="020B0604020202020204" pitchFamily="34" charset="0"/>
                <a:cs typeface="Arial" panose="020B0604020202020204" pitchFamily="34" charset="0"/>
              </a:rPr>
              <a:t>SA2#145E: 17 May – 28 May 2021</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Electronic meeting in place of SA2#145 with full agenda. </a:t>
            </a:r>
          </a:p>
          <a:p>
            <a:pPr lvl="1" eaLnBrk="1" hangingPunct="1">
              <a:defRPr/>
            </a:pPr>
            <a:endParaRPr lang="en-GB" altLang="ko-KR" sz="2000" dirty="0">
              <a:solidFill>
                <a:srgbClr val="FF0000"/>
              </a:solidFill>
              <a:latin typeface="Arial" panose="020B0604020202020204" pitchFamily="34" charset="0"/>
              <a:cs typeface="Arial" panose="020B0604020202020204" pitchFamily="34" charset="0"/>
            </a:endParaRPr>
          </a:p>
          <a:p>
            <a:pPr eaLnBrk="1" hangingPunct="1">
              <a:defRPr/>
            </a:pPr>
            <a:r>
              <a:rPr lang="en-GB" altLang="de-DE" sz="3200" dirty="0">
                <a:latin typeface="Arial" panose="020B0604020202020204" pitchFamily="34" charset="0"/>
                <a:cs typeface="Arial" panose="020B0604020202020204" pitchFamily="34" charset="0"/>
              </a:rPr>
              <a:t> Future SA2 meetings</a:t>
            </a:r>
          </a:p>
          <a:p>
            <a:pPr lvl="1" eaLnBrk="1" hangingPunct="1">
              <a:defRPr/>
            </a:pPr>
            <a:r>
              <a:rPr lang="en-US" altLang="ko-KR" sz="1800" dirty="0">
                <a:latin typeface="Arial" panose="020B0604020202020204" pitchFamily="34" charset="0"/>
                <a:cs typeface="Arial" panose="020B0604020202020204" pitchFamily="34" charset="0"/>
              </a:rPr>
              <a:t>SA2#146E: 16 Aug – 27 Aug 2021</a:t>
            </a:r>
          </a:p>
          <a:p>
            <a:pPr lvl="1" eaLnBrk="1" hangingPunct="1">
              <a:defRPr/>
            </a:pPr>
            <a:r>
              <a:rPr lang="en-US" altLang="ko-KR" sz="1800" dirty="0">
                <a:latin typeface="Arial" panose="020B0604020202020204" pitchFamily="34" charset="0"/>
                <a:cs typeface="Arial" panose="020B0604020202020204" pitchFamily="34" charset="0"/>
              </a:rPr>
              <a:t>SA2#147E: 18 Oct – 22 Oct 2021</a:t>
            </a:r>
          </a:p>
          <a:p>
            <a:pPr lvl="1" eaLnBrk="1" hangingPunct="1">
              <a:defRPr/>
            </a:pPr>
            <a:r>
              <a:rPr lang="en-US" altLang="ko-KR" sz="1800" dirty="0">
                <a:latin typeface="Arial" panose="020B0604020202020204" pitchFamily="34" charset="0"/>
                <a:cs typeface="Arial" panose="020B0604020202020204" pitchFamily="34" charset="0"/>
              </a:rPr>
              <a:t>SA2#148E: 15 Nov – 19 Nov 2021</a:t>
            </a:r>
          </a:p>
          <a:p>
            <a:pPr lvl="1" eaLnBrk="1" hangingPunct="1">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(6/16)</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50813523"/>
              </p:ext>
            </p:extLst>
          </p:nvPr>
        </p:nvGraphicFramePr>
        <p:xfrm>
          <a:off x="179388" y="1284923"/>
          <a:ext cx="8810067" cy="136605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31933">
                <a:tc>
                  <a:txBody>
                    <a:bodyPr/>
                    <a:lstStyle/>
                    <a:p>
                      <a:r>
                        <a:rPr lang="en-US" sz="1200" b="1" kern="1200" dirty="0">
                          <a:solidFill>
                            <a:schemeClr val="lt1"/>
                          </a:solidFill>
                          <a:effectLst/>
                          <a:latin typeface="+mn-lt"/>
                          <a:ea typeface="+mn-ea"/>
                          <a:cs typeface="+mn-cs"/>
                        </a:rPr>
                        <a:t>FS_5MBS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Study on architectural enhancements for 5G multicast-broadcast services </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Mar, 21</a:t>
                      </a: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SP-200690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31933">
                <a:tc>
                  <a:txBody>
                    <a:bodyPr/>
                    <a:lstStyle/>
                    <a:p>
                      <a:r>
                        <a:rPr lang="en-US" sz="1200" b="1" kern="1200" dirty="0">
                          <a:solidFill>
                            <a:schemeClr val="lt1"/>
                          </a:solidFill>
                          <a:effectLst/>
                          <a:latin typeface="+mn-lt"/>
                          <a:ea typeface="+mn-ea"/>
                          <a:cs typeface="+mn-cs"/>
                        </a:rPr>
                        <a:t>5MBS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Architectural enhancements for 5G multicast-broadcast services (5MBS)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20% &gt; 75%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SP-201106</a:t>
                      </a:r>
                      <a:endParaRPr lang="en-US" altLang="zh-CN"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745937521"/>
                  </a:ext>
                </a:extLst>
              </a:tr>
            </a:tbl>
          </a:graphicData>
        </a:graphic>
      </p:graphicFrame>
      <p:sp>
        <p:nvSpPr>
          <p:cNvPr id="29716" name="Content Placeholder 7"/>
          <p:cNvSpPr>
            <a:spLocks noGrp="1"/>
          </p:cNvSpPr>
          <p:nvPr>
            <p:ph sz="half" idx="2"/>
          </p:nvPr>
        </p:nvSpPr>
        <p:spPr>
          <a:xfrm>
            <a:off x="294760" y="2880360"/>
            <a:ext cx="8554480" cy="3466118"/>
          </a:xfrm>
        </p:spPr>
        <p:txBody>
          <a:bodyPr/>
          <a:lstStyle/>
          <a:p>
            <a:pPr>
              <a:spcBef>
                <a:spcPts val="0"/>
              </a:spcBef>
              <a:spcAft>
                <a:spcPts val="0"/>
              </a:spcAft>
            </a:pPr>
            <a:r>
              <a:rPr lang="de-DE" altLang="de-DE" sz="2000" dirty="0"/>
              <a:t>Progress since SA#91-e:</a:t>
            </a:r>
          </a:p>
          <a:p>
            <a:pPr lvl="1">
              <a:spcBef>
                <a:spcPts val="0"/>
              </a:spcBef>
              <a:spcAft>
                <a:spcPts val="0"/>
              </a:spcAft>
            </a:pPr>
            <a:r>
              <a:rPr lang="en-US" altLang="ko-KR" sz="1400" b="1" dirty="0"/>
              <a:t>Totally 84 documents were agreed in 144E/145E meeting</a:t>
            </a:r>
            <a:r>
              <a:rPr lang="en-US" altLang="ko-KR" sz="1400" dirty="0"/>
              <a:t>.</a:t>
            </a:r>
          </a:p>
          <a:p>
            <a:pPr lvl="1">
              <a:spcBef>
                <a:spcPts val="0"/>
              </a:spcBef>
              <a:spcAft>
                <a:spcPts val="0"/>
              </a:spcAft>
            </a:pPr>
            <a:r>
              <a:rPr lang="en-US" altLang="ko-KR" sz="1400" dirty="0"/>
              <a:t>TS 23.247 v0.3.0 is sent to SA#92-e for information. </a:t>
            </a:r>
          </a:p>
          <a:p>
            <a:pPr lvl="1">
              <a:spcBef>
                <a:spcPts val="0"/>
              </a:spcBef>
              <a:spcAft>
                <a:spcPts val="0"/>
              </a:spcAft>
            </a:pPr>
            <a:r>
              <a:rPr lang="en-US" sz="1400" dirty="0"/>
              <a:t>WI Exception Sheet submitted to SA#92-e for the remaining normative work.</a:t>
            </a:r>
          </a:p>
          <a:p>
            <a:pPr lvl="1">
              <a:spcBef>
                <a:spcPts val="0"/>
              </a:spcBef>
              <a:spcAft>
                <a:spcPts val="0"/>
              </a:spcAft>
            </a:pPr>
            <a:endParaRPr lang="en-US" sz="12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RAN impacts as per agreed </a:t>
            </a:r>
            <a:r>
              <a:rPr lang="en-US" altLang="zh-CN" sz="1400" dirty="0" err="1"/>
              <a:t>pCRs</a:t>
            </a:r>
            <a:r>
              <a:rPr lang="en-GB" altLang="zh-CN" sz="1400" dirty="0"/>
              <a:t>. </a:t>
            </a:r>
          </a:p>
          <a:p>
            <a:pPr lvl="1">
              <a:spcBef>
                <a:spcPts val="0"/>
              </a:spcBef>
              <a:spcAft>
                <a:spcPts val="0"/>
              </a:spcAft>
            </a:pPr>
            <a:endParaRPr lang="en-US" altLang="zh-CN" sz="1200" dirty="0"/>
          </a:p>
          <a:p>
            <a:pPr lvl="0">
              <a:spcBef>
                <a:spcPts val="0"/>
              </a:spcBef>
              <a:spcAft>
                <a:spcPts val="0"/>
              </a:spcAft>
            </a:pPr>
            <a:r>
              <a:rPr lang="de-DE" sz="2000" dirty="0"/>
              <a:t>Next steps:</a:t>
            </a:r>
          </a:p>
          <a:p>
            <a:pPr lvl="1">
              <a:spcBef>
                <a:spcPts val="0"/>
              </a:spcBef>
              <a:spcAft>
                <a:spcPts val="0"/>
              </a:spcAft>
            </a:pPr>
            <a:r>
              <a:rPr lang="en-US" altLang="zh-CN" sz="1400" dirty="0"/>
              <a:t>Maintenance and alignment via coordination with RAN2. Potential dependencies with SA4 and SA6 to complete Public safety and Media services.</a:t>
            </a:r>
          </a:p>
          <a:p>
            <a:pPr lvl="1">
              <a:spcBef>
                <a:spcPts val="0"/>
              </a:spcBef>
              <a:spcAft>
                <a:spcPts val="0"/>
              </a:spcAft>
            </a:pPr>
            <a:r>
              <a:rPr lang="en-US" altLang="zh-CN" sz="1400" dirty="0"/>
              <a:t>Finalize the remaining normative work if WI exception is approved.</a:t>
            </a:r>
          </a:p>
          <a:p>
            <a:pPr lvl="1">
              <a:spcBef>
                <a:spcPts val="0"/>
              </a:spcBef>
              <a:spcAft>
                <a:spcPts val="0"/>
              </a:spcAft>
            </a:pPr>
            <a:endParaRPr lang="de-DE" sz="1400" dirty="0"/>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(7/16)</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02644045"/>
              </p:ext>
            </p:extLst>
          </p:nvPr>
        </p:nvGraphicFramePr>
        <p:xfrm>
          <a:off x="179388" y="1367219"/>
          <a:ext cx="8810067" cy="109458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9116">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4112">
                <a:tc>
                  <a:txBody>
                    <a:bodyPr/>
                    <a:lstStyle/>
                    <a:p>
                      <a:r>
                        <a:rPr lang="en-US" sz="1200" b="1" kern="1200" dirty="0">
                          <a:solidFill>
                            <a:schemeClr val="lt1"/>
                          </a:solidFill>
                          <a:effectLst/>
                          <a:latin typeface="+mn-lt"/>
                          <a:ea typeface="+mn-ea"/>
                          <a:cs typeface="+mn-cs"/>
                        </a:rPr>
                        <a:t>FS_eNS_Ph2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SP-190931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4112">
                <a:tc>
                  <a:txBody>
                    <a:bodyPr/>
                    <a:lstStyle/>
                    <a:p>
                      <a:r>
                        <a:rPr lang="en-US" sz="1200" b="1" kern="1200" dirty="0">
                          <a:solidFill>
                            <a:schemeClr val="lt1"/>
                          </a:solidFill>
                          <a:effectLst/>
                          <a:latin typeface="+mn-lt"/>
                          <a:ea typeface="+mn-ea"/>
                          <a:cs typeface="+mn-cs"/>
                        </a:rPr>
                        <a:t>eNS_Ph2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5% -&gt; 85%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SP-200976</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880775904"/>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SA#91-e:</a:t>
            </a:r>
          </a:p>
          <a:p>
            <a:pPr lvl="1">
              <a:lnSpc>
                <a:spcPts val="1600"/>
              </a:lnSpc>
              <a:spcBef>
                <a:spcPts val="0"/>
              </a:spcBef>
            </a:pPr>
            <a:r>
              <a:rPr lang="en-US" altLang="zh-CN" sz="1400" dirty="0"/>
              <a:t>Normative work on KI #1, #2, #3, #4, #5, #6 and #7 are progress well. 30 CRs are approved.</a:t>
            </a:r>
          </a:p>
          <a:p>
            <a:pPr lvl="1">
              <a:lnSpc>
                <a:spcPts val="1600"/>
              </a:lnSpc>
              <a:spcBef>
                <a:spcPts val="0"/>
              </a:spcBef>
            </a:pPr>
            <a:r>
              <a:rPr lang="en-US" altLang="zh-CN" sz="1400" dirty="0"/>
              <a:t>Open issues remain for KI #1, #2, #4, #5 and #7.</a:t>
            </a:r>
          </a:p>
          <a:p>
            <a:pPr lvl="1">
              <a:lnSpc>
                <a:spcPts val="1600"/>
              </a:lnSpc>
              <a:spcBef>
                <a:spcPts val="0"/>
              </a:spcBef>
            </a:pPr>
            <a:r>
              <a:rPr lang="en-US" sz="1400" dirty="0"/>
              <a:t>WI Exception Sheet submitted to SA#92-e for the remaining normative work.</a:t>
            </a:r>
          </a:p>
          <a:p>
            <a:pPr lvl="1">
              <a:lnSpc>
                <a:spcPts val="1600"/>
              </a:lnSpc>
              <a:spcBef>
                <a:spcPts val="0"/>
              </a:spcBef>
            </a:pPr>
            <a:r>
              <a:rPr lang="en-US" altLang="zh-CN" sz="1400" b="1" dirty="0"/>
              <a:t>Contentious Issue </a:t>
            </a:r>
            <a:r>
              <a:rPr lang="en-US" altLang="zh-CN" sz="1400" dirty="0"/>
              <a:t>- How to enable/disable the early notification control in AMF. </a:t>
            </a:r>
          </a:p>
          <a:p>
            <a:pPr marL="457200" lvl="1" indent="0">
              <a:lnSpc>
                <a:spcPts val="1600"/>
              </a:lnSpc>
              <a:spcBef>
                <a:spcPts val="0"/>
              </a:spcBef>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The completion of KI#7 depends on further RAN2 and RAN3 response on additional information provided from AMF to NG-RAN. SA2#146E is overlapping with RAN2#115E and early decisions is required during RAN2#115e.</a:t>
            </a:r>
          </a:p>
          <a:p>
            <a:pPr marL="457200" lvl="1" indent="0">
              <a:spcBef>
                <a:spcPts val="0"/>
              </a:spcBef>
              <a:spcAft>
                <a:spcPts val="0"/>
              </a:spcAft>
              <a:buNone/>
            </a:pPr>
            <a:endParaRPr lang="en-US" altLang="de-DE" sz="1400" dirty="0"/>
          </a:p>
          <a:p>
            <a:pPr lvl="0">
              <a:spcBef>
                <a:spcPts val="0"/>
              </a:spcBef>
              <a:spcAft>
                <a:spcPts val="0"/>
              </a:spcAft>
            </a:pPr>
            <a:r>
              <a:rPr lang="de-DE" sz="2000" dirty="0"/>
              <a:t>Next steps:</a:t>
            </a:r>
          </a:p>
          <a:p>
            <a:pPr lvl="1">
              <a:spcBef>
                <a:spcPts val="0"/>
              </a:spcBef>
              <a:spcAft>
                <a:spcPts val="0"/>
              </a:spcAft>
            </a:pPr>
            <a:r>
              <a:rPr lang="en-US" altLang="zh-CN" sz="1400" dirty="0"/>
              <a:t>Maintenance and alignment via coordination with RAN2 and RAN3. </a:t>
            </a:r>
          </a:p>
          <a:p>
            <a:pPr lvl="1">
              <a:spcBef>
                <a:spcPts val="0"/>
              </a:spcBef>
              <a:spcAft>
                <a:spcPts val="0"/>
              </a:spcAft>
            </a:pPr>
            <a:r>
              <a:rPr lang="en-US" altLang="zh-CN" sz="1400" dirty="0"/>
              <a:t>Finalize the remaining normative work if WI exception is approved.</a:t>
            </a:r>
          </a:p>
          <a:p>
            <a:pPr marL="457200" lvl="1" indent="0">
              <a:spcBef>
                <a:spcPts val="0"/>
              </a:spcBef>
              <a:spcAft>
                <a:spcPts val="300"/>
              </a:spcAft>
              <a:buNone/>
            </a:pPr>
            <a:endParaRPr lang="en-US" altLang="zh-CN" sz="1400" dirty="0"/>
          </a:p>
        </p:txBody>
      </p:sp>
    </p:spTree>
    <p:extLst>
      <p:ext uri="{BB962C8B-B14F-4D97-AF65-F5344CB8AC3E}">
        <p14:creationId xmlns:p14="http://schemas.microsoft.com/office/powerpoint/2010/main" val="1614103775"/>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467971"/>
            <a:ext cx="8554480" cy="3734719"/>
          </a:xfrm>
        </p:spPr>
        <p:txBody>
          <a:bodyPr/>
          <a:lstStyle/>
          <a:p>
            <a:r>
              <a:rPr lang="en-US" altLang="de-DE" sz="2000" dirty="0"/>
              <a:t>Progress since SA#91-e:</a:t>
            </a:r>
          </a:p>
          <a:p>
            <a:pPr lvl="1">
              <a:spcBef>
                <a:spcPts val="300"/>
              </a:spcBef>
              <a:defRPr/>
            </a:pPr>
            <a:r>
              <a:rPr lang="en-US" altLang="zh-CN" sz="1400" dirty="0"/>
              <a:t>74 CRs agreed for 23.288, 13 CRs agreed for 23.501, 21 CRs agreed for 23.502, 1 CR agreed for 23.503 and 4 LSs agreed to be sent.</a:t>
            </a:r>
          </a:p>
          <a:p>
            <a:pPr lvl="1">
              <a:spcBef>
                <a:spcPts val="300"/>
              </a:spcBef>
              <a:defRPr/>
            </a:pPr>
            <a:r>
              <a:rPr lang="en-US" altLang="zh-CN" sz="1400" dirty="0"/>
              <a:t>Normative work is complete for all KIs except KI#2, KI#12 and KI#15.</a:t>
            </a:r>
          </a:p>
          <a:p>
            <a:pPr lvl="1">
              <a:spcBef>
                <a:spcPts val="300"/>
              </a:spcBef>
              <a:defRPr/>
            </a:pPr>
            <a:r>
              <a:rPr lang="en-US" sz="1400" dirty="0"/>
              <a:t>WI Exception Sheet submitted to SA#92-e for the remaining normative work.</a:t>
            </a:r>
          </a:p>
          <a:p>
            <a:r>
              <a:rPr lang="en-US" altLang="de-DE" sz="2000" dirty="0"/>
              <a:t>RAN impacts or dependencies:</a:t>
            </a:r>
          </a:p>
          <a:p>
            <a:pPr lvl="1"/>
            <a:r>
              <a:rPr lang="en-US" sz="1400" dirty="0"/>
              <a:t>None</a:t>
            </a:r>
            <a:endParaRPr lang="en-US" altLang="de-DE" sz="2000" dirty="0"/>
          </a:p>
          <a:p>
            <a:r>
              <a:rPr lang="en-US" altLang="de-DE" sz="2000" dirty="0"/>
              <a:t>Next steps:</a:t>
            </a:r>
          </a:p>
          <a:p>
            <a:pPr lvl="1"/>
            <a:r>
              <a:rPr lang="en-US" sz="1400" dirty="0"/>
              <a:t>Maintenance. Alignment with SA3.</a:t>
            </a:r>
          </a:p>
          <a:p>
            <a:pPr lvl="1"/>
            <a:r>
              <a:rPr lang="en-US" sz="1400" dirty="0"/>
              <a:t>Finalize the remaining normative work if WI exception is approved.</a:t>
            </a:r>
          </a:p>
          <a:p>
            <a:pPr lvl="1"/>
            <a:endParaRPr lang="en-GB" altLang="zh-CN" sz="8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(8/16)</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2071113816"/>
              </p:ext>
            </p:extLst>
          </p:nvPr>
        </p:nvGraphicFramePr>
        <p:xfrm>
          <a:off x="179388" y="1376363"/>
          <a:ext cx="8810067" cy="1094584"/>
        </p:xfrm>
        <a:graphic>
          <a:graphicData uri="http://schemas.openxmlformats.org/drawingml/2006/table">
            <a:tbl>
              <a:tblPr firstRow="1" bandRow="1">
                <a:tableStyleId>{8FD4443E-F989-4FC4-A0C8-D5A2AF1F390B}</a:tableStyleId>
              </a:tblPr>
              <a:tblGrid>
                <a:gridCol w="1320228">
                  <a:extLst>
                    <a:ext uri="{9D8B030D-6E8A-4147-A177-3AD203B41FA5}">
                      <a16:colId xmlns:a16="http://schemas.microsoft.com/office/drawing/2014/main" val="20000"/>
                    </a:ext>
                  </a:extLst>
                </a:gridCol>
                <a:gridCol w="402742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8345">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1074">
                <a:tc>
                  <a:txBody>
                    <a:bodyPr/>
                    <a:lstStyle/>
                    <a:p>
                      <a:r>
                        <a:rPr lang="en-US" sz="1200" b="1" kern="1200" dirty="0">
                          <a:solidFill>
                            <a:schemeClr val="lt1"/>
                          </a:solidFill>
                          <a:effectLst/>
                          <a:latin typeface="+mn-lt"/>
                          <a:ea typeface="+mn-ea"/>
                          <a:cs typeface="+mn-cs"/>
                        </a:rPr>
                        <a:t>FS_eNA_Ph2</a:t>
                      </a:r>
                      <a:r>
                        <a:rPr lang="en-US" sz="1200" b="1" kern="1200" baseline="0" dirty="0">
                          <a:solidFill>
                            <a:schemeClr val="lt1"/>
                          </a:solidFill>
                          <a:effectLst/>
                          <a:latin typeface="+mn-lt"/>
                          <a:ea typeface="+mn-ea"/>
                          <a:cs typeface="+mn-cs"/>
                        </a:rPr>
                        <a:t>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kern="1200" dirty="0">
                          <a:solidFill>
                            <a:schemeClr val="bg1"/>
                          </a:solidFill>
                          <a:effectLst/>
                          <a:latin typeface="+mn-lt"/>
                          <a:ea typeface="+mn-ea"/>
                          <a:cs typeface="+mn-cs"/>
                        </a:rPr>
                        <a:t>Study on Enablers for Network Automation for 5G - phase 2</a:t>
                      </a:r>
                      <a:endParaRPr lang="en-US" altLang="zh-CN" sz="12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SP-200098</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31074">
                <a:tc>
                  <a:txBody>
                    <a:bodyPr/>
                    <a:lstStyle/>
                    <a:p>
                      <a:r>
                        <a:rPr lang="en-US" sz="1200" b="1" kern="1200" dirty="0">
                          <a:solidFill>
                            <a:schemeClr val="lt1"/>
                          </a:solidFill>
                          <a:effectLst/>
                          <a:latin typeface="+mn-lt"/>
                          <a:ea typeface="+mn-ea"/>
                          <a:cs typeface="+mn-cs"/>
                        </a:rPr>
                        <a:t>eNA_Ph2</a:t>
                      </a:r>
                      <a:r>
                        <a:rPr lang="en-US" sz="1200" b="1" kern="1200" baseline="0" dirty="0">
                          <a:solidFill>
                            <a:schemeClr val="lt1"/>
                          </a:solidFill>
                          <a:effectLst/>
                          <a:latin typeface="+mn-lt"/>
                          <a:ea typeface="+mn-ea"/>
                          <a:cs typeface="+mn-cs"/>
                        </a:rPr>
                        <a:t>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bg1"/>
                          </a:solidFill>
                          <a:effectLst/>
                          <a:latin typeface="+mn-lt"/>
                          <a:ea typeface="+mn-ea"/>
                          <a:cs typeface="+mn-cs"/>
                        </a:rPr>
                        <a:t>WID </a:t>
                      </a:r>
                      <a:r>
                        <a:rPr lang="en-GB" altLang="zh-CN" sz="1200" b="1" kern="1200" dirty="0">
                          <a:solidFill>
                            <a:schemeClr val="bg1"/>
                          </a:solidFill>
                          <a:effectLst/>
                          <a:latin typeface="+mn-lt"/>
                          <a:ea typeface="+mn-ea"/>
                          <a:cs typeface="+mn-cs"/>
                        </a:rPr>
                        <a:t>on Enablers for Network Automation for 5G - phase 2</a:t>
                      </a:r>
                      <a:endParaRPr lang="en-US" altLang="zh-CN" sz="12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u="none" kern="1200" dirty="0">
                          <a:solidFill>
                            <a:srgbClr val="7030A0"/>
                          </a:solidFill>
                          <a:latin typeface="+mn-lt"/>
                          <a:ea typeface="+mn-ea"/>
                          <a:cs typeface="+mn-cs"/>
                        </a:rPr>
                        <a:t>40% -&gt; 90%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SP-201133</a:t>
                      </a:r>
                      <a:endParaRPr lang="en-US" altLang="zh-CN"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322032242"/>
                  </a:ext>
                </a:extLst>
              </a:tr>
            </a:tbl>
          </a:graphicData>
        </a:graphic>
      </p:graphicFrame>
    </p:spTree>
    <p:extLst>
      <p:ext uri="{BB962C8B-B14F-4D97-AF65-F5344CB8AC3E}">
        <p14:creationId xmlns:p14="http://schemas.microsoft.com/office/powerpoint/2010/main" val="106300825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(9/16)</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032831482"/>
              </p:ext>
            </p:extLst>
          </p:nvPr>
        </p:nvGraphicFramePr>
        <p:xfrm>
          <a:off x="179388" y="1376363"/>
          <a:ext cx="8810067" cy="1124867"/>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57533">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3241">
                <a:tc>
                  <a:txBody>
                    <a:bodyPr/>
                    <a:lstStyle/>
                    <a:p>
                      <a:r>
                        <a:rPr lang="en-US" sz="1200" b="1" kern="1200" dirty="0" err="1">
                          <a:solidFill>
                            <a:schemeClr val="lt1"/>
                          </a:solidFill>
                          <a:effectLst/>
                          <a:latin typeface="+mn-lt"/>
                          <a:ea typeface="+mn-ea"/>
                          <a:cs typeface="+mn-cs"/>
                        </a:rPr>
                        <a:t>FS_eNPN</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Enhanced support of Non-Public Networks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0934">
                <a:tc>
                  <a:txBody>
                    <a:bodyPr/>
                    <a:lstStyle/>
                    <a:p>
                      <a:r>
                        <a:rPr lang="en-US" sz="1200" b="1" kern="1200" dirty="0" err="1">
                          <a:solidFill>
                            <a:schemeClr val="lt1"/>
                          </a:solidFill>
                          <a:effectLst/>
                          <a:latin typeface="+mn-lt"/>
                          <a:ea typeface="+mn-ea"/>
                          <a:cs typeface="+mn-cs"/>
                        </a:rPr>
                        <a:t>eNPN</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Enhanced support of Non-Public Networks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20% -&gt; 85%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SP-200980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54895768"/>
                  </a:ext>
                </a:extLst>
              </a:tr>
            </a:tbl>
          </a:graphicData>
        </a:graphic>
      </p:graphicFrame>
      <p:sp>
        <p:nvSpPr>
          <p:cNvPr id="29716" name="Content Placeholder 7"/>
          <p:cNvSpPr>
            <a:spLocks noGrp="1"/>
          </p:cNvSpPr>
          <p:nvPr>
            <p:ph sz="half" idx="2"/>
          </p:nvPr>
        </p:nvSpPr>
        <p:spPr>
          <a:xfrm>
            <a:off x="179388" y="2574379"/>
            <a:ext cx="8554480" cy="3600790"/>
          </a:xfrm>
        </p:spPr>
        <p:txBody>
          <a:bodyPr/>
          <a:lstStyle/>
          <a:p>
            <a:pPr>
              <a:spcBef>
                <a:spcPts val="0"/>
              </a:spcBef>
              <a:spcAft>
                <a:spcPts val="0"/>
              </a:spcAft>
            </a:pPr>
            <a:r>
              <a:rPr lang="de-DE" altLang="de-DE" sz="2000" dirty="0"/>
              <a:t>Progress since SA#91-e:</a:t>
            </a:r>
          </a:p>
          <a:p>
            <a:pPr lvl="1">
              <a:spcBef>
                <a:spcPts val="0"/>
              </a:spcBef>
              <a:spcAft>
                <a:spcPts val="0"/>
              </a:spcAft>
            </a:pPr>
            <a:r>
              <a:rPr lang="en-US" altLang="zh-CN" sz="1400" dirty="0"/>
              <a:t>LS reply on PWS to SA1 and SA indicating SA2 is not impacted by stage 2 work on PWS</a:t>
            </a:r>
          </a:p>
          <a:p>
            <a:pPr lvl="1">
              <a:spcBef>
                <a:spcPts val="0"/>
              </a:spcBef>
              <a:spcAft>
                <a:spcPts val="0"/>
              </a:spcAft>
            </a:pPr>
            <a:r>
              <a:rPr lang="en-US" altLang="zh-CN" sz="1400" dirty="0"/>
              <a:t>12 CRs agreed to TS 23.501, 5 CRs agreed to TS 23.502 related to KI#1; 3 CRs agreed to TS 23.501 related to KI#2; 2 CRs agreed to TS 23.501, 2 CRs agreed to TS 23.228, 1 CR agreed to 23.167 related to KI#3; 10 CRs agreed to TS 23.501, 2 CRs agreed to TS 23.502, 1 CR agreed to 23.503 related to KI#4</a:t>
            </a:r>
          </a:p>
          <a:p>
            <a:pPr lvl="1">
              <a:spcBef>
                <a:spcPts val="0"/>
              </a:spcBef>
              <a:spcAft>
                <a:spcPts val="0"/>
              </a:spcAft>
            </a:pPr>
            <a:r>
              <a:rPr lang="en-US" altLang="zh-CN" sz="1400" dirty="0"/>
              <a:t>WI Exception Sheet submitted to SA#92-e for the remaining normative work.</a:t>
            </a: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sz="1400" dirty="0"/>
              <a:t>Impacts are SIB related for changes related to Key issues 1, 3 and 4; new RRC indication for solutions related to Key issues 4 and potentially additional NGAP impacts for solutions related to Key issue 4</a:t>
            </a:r>
          </a:p>
          <a:p>
            <a:pPr lvl="0">
              <a:spcBef>
                <a:spcPts val="0"/>
              </a:spcBef>
              <a:spcAft>
                <a:spcPts val="0"/>
              </a:spcAft>
            </a:pPr>
            <a:r>
              <a:rPr lang="de-DE" sz="2000" dirty="0"/>
              <a:t>Next steps:</a:t>
            </a:r>
          </a:p>
          <a:p>
            <a:pPr lvl="1">
              <a:spcBef>
                <a:spcPts val="0"/>
              </a:spcBef>
              <a:spcAft>
                <a:spcPts val="0"/>
              </a:spcAft>
            </a:pPr>
            <a:r>
              <a:rPr lang="en-US" sz="1400" dirty="0"/>
              <a:t>Maintenance, including addressing any issues and questions raised by other WGs. </a:t>
            </a:r>
          </a:p>
          <a:p>
            <a:pPr lvl="1">
              <a:spcBef>
                <a:spcPts val="0"/>
              </a:spcBef>
              <a:spcAft>
                <a:spcPts val="0"/>
              </a:spcAft>
            </a:pPr>
            <a:r>
              <a:rPr lang="en-US" sz="1400" dirty="0"/>
              <a:t>Finalize the remaining normative work if WI exception is approved (SA3 feedback expected for some items).</a:t>
            </a:r>
          </a:p>
          <a:p>
            <a:pPr lvl="1">
              <a:spcBef>
                <a:spcPts val="0"/>
              </a:spcBef>
              <a:spcAft>
                <a:spcPts val="0"/>
              </a:spcAft>
            </a:pPr>
            <a:endParaRPr lang="en-US" sz="1200" dirty="0"/>
          </a:p>
          <a:p>
            <a:pPr lvl="1">
              <a:spcBef>
                <a:spcPts val="0"/>
              </a:spcBef>
              <a:spcAft>
                <a:spcPts val="0"/>
              </a:spcAft>
            </a:pPr>
            <a:endParaRPr lang="en-US" sz="1400" dirty="0"/>
          </a:p>
          <a:p>
            <a:pPr marL="457200" lvl="1" indent="0">
              <a:buNone/>
            </a:pPr>
            <a:r>
              <a:rPr lang="en-US" altLang="zh-CN" sz="1400" dirty="0"/>
              <a:t> </a:t>
            </a:r>
          </a:p>
        </p:txBody>
      </p:sp>
    </p:spTree>
    <p:extLst>
      <p:ext uri="{BB962C8B-B14F-4D97-AF65-F5344CB8AC3E}">
        <p14:creationId xmlns:p14="http://schemas.microsoft.com/office/powerpoint/2010/main" val="392356708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(10/16)</a:t>
            </a:r>
            <a:endParaRPr lang="de-DE" altLang="de-DE" b="1" dirty="0"/>
          </a:p>
        </p:txBody>
      </p:sp>
      <p:sp>
        <p:nvSpPr>
          <p:cNvPr id="29716" name="Content Placeholder 7"/>
          <p:cNvSpPr>
            <a:spLocks noGrp="1"/>
          </p:cNvSpPr>
          <p:nvPr>
            <p:ph sz="half" idx="2"/>
          </p:nvPr>
        </p:nvSpPr>
        <p:spPr>
          <a:xfrm>
            <a:off x="434974" y="2916936"/>
            <a:ext cx="8364642" cy="3311144"/>
          </a:xfrm>
        </p:spPr>
        <p:txBody>
          <a:bodyPr/>
          <a:lstStyle/>
          <a:p>
            <a:pPr>
              <a:spcBef>
                <a:spcPts val="0"/>
              </a:spcBef>
              <a:spcAft>
                <a:spcPts val="0"/>
              </a:spcAft>
            </a:pPr>
            <a:r>
              <a:rPr lang="de-DE" altLang="de-DE" sz="2000" dirty="0"/>
              <a:t>Progress since SA#91-e:</a:t>
            </a:r>
          </a:p>
          <a:p>
            <a:pPr lvl="1">
              <a:lnSpc>
                <a:spcPts val="1600"/>
              </a:lnSpc>
              <a:spcBef>
                <a:spcPts val="0"/>
              </a:spcBef>
            </a:pPr>
            <a:r>
              <a:rPr lang="en-US" altLang="zh-CN" sz="1400" dirty="0"/>
              <a:t>ID_UAS is captured in TS 23.256 v0.3.0</a:t>
            </a:r>
          </a:p>
          <a:p>
            <a:pPr lvl="1">
              <a:lnSpc>
                <a:spcPts val="1600"/>
              </a:lnSpc>
              <a:spcBef>
                <a:spcPts val="0"/>
              </a:spcBef>
            </a:pPr>
            <a:r>
              <a:rPr lang="en-US" altLang="zh-CN" sz="1400" dirty="0"/>
              <a:t>21 CRs were approved</a:t>
            </a:r>
          </a:p>
          <a:p>
            <a:pPr lvl="1">
              <a:lnSpc>
                <a:spcPts val="1600"/>
              </a:lnSpc>
              <a:spcBef>
                <a:spcPts val="0"/>
              </a:spcBef>
            </a:pPr>
            <a:r>
              <a:rPr lang="en-US" altLang="zh-CN" sz="1400" dirty="0"/>
              <a:t>WI Exception Sheet submitted to SA#92-e for the remaining normative work.</a:t>
            </a:r>
          </a:p>
          <a:p>
            <a:pPr lvl="1">
              <a:lnSpc>
                <a:spcPts val="1600"/>
              </a:lnSpc>
              <a:spcBef>
                <a:spcPts val="0"/>
              </a:spcBef>
            </a:pPr>
            <a:r>
              <a:rPr lang="en-US" altLang="zh-CN" sz="1400" b="1" dirty="0"/>
              <a:t>Contentious issues</a:t>
            </a:r>
            <a:r>
              <a:rPr lang="en-US" altLang="zh-CN" sz="1400" dirty="0"/>
              <a:t>: Use of NEF services for delivering PDU session policing information for C2 traffic and for UAV controller replacement (including USS triggered procedures).</a:t>
            </a: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None</a:t>
            </a:r>
          </a:p>
          <a:p>
            <a:pPr lvl="0">
              <a:spcBef>
                <a:spcPts val="0"/>
              </a:spcBef>
              <a:spcAft>
                <a:spcPts val="0"/>
              </a:spcAft>
            </a:pPr>
            <a:r>
              <a:rPr lang="de-DE" sz="2000" dirty="0"/>
              <a:t>Next steps:</a:t>
            </a:r>
          </a:p>
          <a:p>
            <a:pPr lvl="1">
              <a:spcBef>
                <a:spcPts val="0"/>
              </a:spcBef>
              <a:spcAft>
                <a:spcPts val="0"/>
              </a:spcAft>
            </a:pPr>
            <a:r>
              <a:rPr lang="en-US" sz="1400" dirty="0"/>
              <a:t>Maintenance. Alignment with SA3.</a:t>
            </a:r>
          </a:p>
          <a:p>
            <a:pPr lvl="1">
              <a:spcBef>
                <a:spcPts val="0"/>
              </a:spcBef>
              <a:spcAft>
                <a:spcPts val="0"/>
              </a:spcAft>
            </a:pPr>
            <a:r>
              <a:rPr lang="en-US" sz="1400" dirty="0"/>
              <a:t>Finalize the remaining normative work if WI exception is approved.</a:t>
            </a:r>
            <a:endParaRPr lang="de-DE" sz="1400" dirty="0"/>
          </a:p>
          <a:p>
            <a:pPr lvl="1">
              <a:spcBef>
                <a:spcPts val="0"/>
              </a:spcBef>
              <a:spcAft>
                <a:spcPts val="0"/>
              </a:spcAft>
            </a:pPr>
            <a:endParaRPr lang="de-DE" sz="1200" dirty="0"/>
          </a:p>
          <a:p>
            <a:pPr lvl="1">
              <a:spcBef>
                <a:spcPts val="0"/>
              </a:spcBef>
              <a:spcAft>
                <a:spcPts val="600"/>
              </a:spcAft>
            </a:pPr>
            <a:endParaRPr lang="en-US" altLang="zh-CN" sz="1200" dirty="0"/>
          </a:p>
        </p:txBody>
      </p:sp>
      <p:graphicFrame>
        <p:nvGraphicFramePr>
          <p:cNvPr id="8" name="Content Placeholder 8">
            <a:extLst>
              <a:ext uri="{FF2B5EF4-FFF2-40B4-BE49-F238E27FC236}">
                <a16:creationId xmlns:a16="http://schemas.microsoft.com/office/drawing/2014/main" id="{8A487373-E8FB-453B-A616-ABFE3B64DD9B}"/>
              </a:ext>
            </a:extLst>
          </p:cNvPr>
          <p:cNvGraphicFramePr>
            <a:graphicFrameLocks/>
          </p:cNvGraphicFramePr>
          <p:nvPr>
            <p:extLst>
              <p:ext uri="{D42A27DB-BD31-4B8C-83A1-F6EECF244321}">
                <p14:modId xmlns:p14="http://schemas.microsoft.com/office/powerpoint/2010/main" val="3328670620"/>
              </p:ext>
            </p:extLst>
          </p:nvPr>
        </p:nvGraphicFramePr>
        <p:xfrm>
          <a:off x="179388" y="1376363"/>
          <a:ext cx="8810067" cy="1366054"/>
        </p:xfrm>
        <a:graphic>
          <a:graphicData uri="http://schemas.openxmlformats.org/drawingml/2006/table">
            <a:tbl>
              <a:tblPr firstRow="1" bandRow="1">
                <a:tableStyleId>{8FD4443E-F989-4FC4-A0C8-D5A2AF1F390B}</a:tableStyleId>
              </a:tblPr>
              <a:tblGrid>
                <a:gridCol w="1370012">
                  <a:extLst>
                    <a:ext uri="{9D8B030D-6E8A-4147-A177-3AD203B41FA5}">
                      <a16:colId xmlns:a16="http://schemas.microsoft.com/office/drawing/2014/main" val="20000"/>
                    </a:ext>
                  </a:extLst>
                </a:gridCol>
                <a:gridCol w="3977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5764">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9233">
                <a:tc>
                  <a:txBody>
                    <a:bodyPr/>
                    <a:lstStyle/>
                    <a:p>
                      <a:r>
                        <a:rPr lang="en-US" sz="1200" b="1" kern="1200" dirty="0">
                          <a:solidFill>
                            <a:schemeClr val="lt1"/>
                          </a:solidFill>
                          <a:effectLst/>
                          <a:latin typeface="+mn-lt"/>
                          <a:ea typeface="+mn-ea"/>
                          <a:cs typeface="+mn-cs"/>
                        </a:rPr>
                        <a:t>FS_ID_UAS_SA2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dirty="0">
                          <a:solidFill>
                            <a:schemeClr val="lt1"/>
                          </a:solidFill>
                          <a:effectLst/>
                          <a:latin typeface="+mn-lt"/>
                          <a:ea typeface="+mn-ea"/>
                          <a:cs typeface="+mn-cs"/>
                        </a:rPr>
                        <a:t>Study on supporting Unmanned Aerial Systems Connectivity, Identification, and Tracking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29233">
                <a:tc>
                  <a:txBody>
                    <a:bodyPr/>
                    <a:lstStyle/>
                    <a:p>
                      <a:pPr marL="0" algn="l" defTabSz="914400" rtl="0" eaLnBrk="1" latinLnBrk="0" hangingPunct="1"/>
                      <a:r>
                        <a:rPr lang="en-US" sz="1200" b="1" kern="1200" dirty="0">
                          <a:solidFill>
                            <a:schemeClr val="lt1"/>
                          </a:solidFill>
                          <a:effectLst/>
                          <a:latin typeface="+mn-lt"/>
                          <a:ea typeface="+mn-ea"/>
                          <a:cs typeface="+mn-cs"/>
                        </a:rPr>
                        <a:t>ID_UAS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Support of Unmanned Aerial Systems Connectivity, Identification, and Tracking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15% -&gt; 80%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Jun, 2021 -&gt;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lang="en-GB" sz="1200" b="1" kern="1200" noProof="0" dirty="0">
                          <a:solidFill>
                            <a:schemeClr val="lt1"/>
                          </a:solidFill>
                          <a:effectLst/>
                          <a:latin typeface="+mn-lt"/>
                          <a:ea typeface="+mn-ea"/>
                          <a:cs typeface="+mn-cs"/>
                        </a:rPr>
                        <a:t>SP-200979</a:t>
                      </a:r>
                      <a:endParaRPr lang="en-US" sz="12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304901567"/>
                  </a:ext>
                </a:extLst>
              </a:tr>
            </a:tbl>
          </a:graphicData>
        </a:graphic>
      </p:graphicFrame>
    </p:spTree>
    <p:extLst>
      <p:ext uri="{BB962C8B-B14F-4D97-AF65-F5344CB8AC3E}">
        <p14:creationId xmlns:p14="http://schemas.microsoft.com/office/powerpoint/2010/main" val="188146311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(11/16)</a:t>
            </a:r>
            <a:endParaRPr lang="de-DE" altLang="de-DE" b="1" dirty="0"/>
          </a:p>
        </p:txBody>
      </p:sp>
      <p:sp>
        <p:nvSpPr>
          <p:cNvPr id="31764" name="Content Placeholder 7"/>
          <p:cNvSpPr>
            <a:spLocks noGrp="1"/>
          </p:cNvSpPr>
          <p:nvPr>
            <p:ph sz="half" idx="2"/>
          </p:nvPr>
        </p:nvSpPr>
        <p:spPr>
          <a:xfrm>
            <a:off x="271598" y="3032449"/>
            <a:ext cx="8404754" cy="3320850"/>
          </a:xfrm>
        </p:spPr>
        <p:txBody>
          <a:bodyPr/>
          <a:lstStyle/>
          <a:p>
            <a:pPr>
              <a:spcBef>
                <a:spcPts val="0"/>
              </a:spcBef>
              <a:spcAft>
                <a:spcPts val="400"/>
              </a:spcAft>
            </a:pPr>
            <a:r>
              <a:rPr lang="de-DE" altLang="de-DE" sz="2000" dirty="0"/>
              <a:t>Progress since SA#91-e:</a:t>
            </a:r>
          </a:p>
          <a:p>
            <a:pPr lvl="1">
              <a:spcBef>
                <a:spcPts val="0"/>
              </a:spcBef>
              <a:spcAft>
                <a:spcPts val="400"/>
              </a:spcAft>
            </a:pPr>
            <a:r>
              <a:rPr lang="en-US" altLang="ko-KR" sz="1400" dirty="0"/>
              <a:t>3 CRs agreed to TS 23.287 based on the study </a:t>
            </a:r>
            <a:r>
              <a:rPr lang="en-GB" altLang="ko-KR" sz="1400" dirty="0"/>
              <a:t>conclusions regarding NR PC5 DRX operations.</a:t>
            </a:r>
            <a:endParaRPr lang="de-DE" altLang="de-DE" sz="1400" dirty="0">
              <a:solidFill>
                <a:schemeClr val="tx2">
                  <a:lumMod val="60000"/>
                  <a:lumOff val="40000"/>
                </a:schemeClr>
              </a:solidFill>
            </a:endParaRPr>
          </a:p>
          <a:p>
            <a:pPr lvl="1">
              <a:spcBef>
                <a:spcPts val="0"/>
              </a:spcBef>
              <a:spcAft>
                <a:spcPts val="400"/>
              </a:spcAft>
            </a:pPr>
            <a:r>
              <a:rPr lang="en-US" altLang="zh-CN" sz="1400" dirty="0"/>
              <a:t>WI Exception Sheet submitted to SA#92-e for the remaining normative work. </a:t>
            </a:r>
            <a:endParaRPr lang="en-US" altLang="ko-KR" sz="1400" i="1" dirty="0"/>
          </a:p>
          <a:p>
            <a:pPr>
              <a:spcBef>
                <a:spcPts val="0"/>
              </a:spcBef>
              <a:spcAft>
                <a:spcPts val="400"/>
              </a:spcAft>
            </a:pPr>
            <a:r>
              <a:rPr lang="de-DE" altLang="de-DE" sz="2000" dirty="0"/>
              <a:t>RAN impacts or dependencies:</a:t>
            </a:r>
          </a:p>
          <a:p>
            <a:pPr lvl="1">
              <a:spcBef>
                <a:spcPts val="0"/>
              </a:spcBef>
              <a:spcAft>
                <a:spcPts val="400"/>
              </a:spcAft>
            </a:pPr>
            <a:r>
              <a:rPr lang="en-US" sz="1400" dirty="0" err="1"/>
              <a:t>Sidelink</a:t>
            </a:r>
            <a:r>
              <a:rPr lang="en-US" sz="1400" dirty="0"/>
              <a:t> DRX related operation</a:t>
            </a:r>
          </a:p>
          <a:p>
            <a:pPr>
              <a:spcBef>
                <a:spcPts val="0"/>
              </a:spcBef>
              <a:spcAft>
                <a:spcPts val="400"/>
              </a:spcAft>
            </a:pPr>
            <a:r>
              <a:rPr lang="de-DE" altLang="de-DE" sz="2000" dirty="0"/>
              <a:t>Next steps:</a:t>
            </a:r>
          </a:p>
          <a:p>
            <a:pPr lvl="1">
              <a:spcBef>
                <a:spcPts val="0"/>
              </a:spcBef>
              <a:spcAft>
                <a:spcPts val="400"/>
              </a:spcAft>
            </a:pPr>
            <a:r>
              <a:rPr lang="en-US" altLang="zh-CN" sz="1400" dirty="0"/>
              <a:t>Finalize </a:t>
            </a:r>
            <a:r>
              <a:rPr lang="de-DE" altLang="ko-KR" sz="1400" dirty="0"/>
              <a:t>normative work</a:t>
            </a:r>
            <a:r>
              <a:rPr lang="en-GB" altLang="ko-KR" sz="1400" dirty="0"/>
              <a:t> via coordination with RAN2</a:t>
            </a:r>
            <a:r>
              <a:rPr lang="en-US" altLang="zh-CN" sz="1400" dirty="0"/>
              <a:t>, when the requested exception is granted. </a:t>
            </a:r>
          </a:p>
        </p:txBody>
      </p:sp>
      <p:graphicFrame>
        <p:nvGraphicFramePr>
          <p:cNvPr id="5" name="Content Placeholder 8"/>
          <p:cNvGraphicFramePr>
            <a:graphicFrameLocks/>
          </p:cNvGraphicFramePr>
          <p:nvPr>
            <p:extLst>
              <p:ext uri="{D42A27DB-BD31-4B8C-83A1-F6EECF244321}">
                <p14:modId xmlns:p14="http://schemas.microsoft.com/office/powerpoint/2010/main" val="751843335"/>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54333">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5961">
                <a:tc>
                  <a:txBody>
                    <a:bodyPr/>
                    <a:lstStyle/>
                    <a:p>
                      <a:r>
                        <a:rPr lang="en-US" altLang="ko-KR" sz="1200" b="1" kern="1200" dirty="0">
                          <a:solidFill>
                            <a:schemeClr val="lt1"/>
                          </a:solidFill>
                          <a:effectLst/>
                          <a:latin typeface="+mn-lt"/>
                          <a:ea typeface="+mn-ea"/>
                          <a:cs typeface="+mn-cs"/>
                        </a:rPr>
                        <a:t>FS_eV2XARC_Ph2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Study on architecture enhancements for 3GPP support of advanced V2X services –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SP-190631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05961">
                <a:tc>
                  <a:txBody>
                    <a:bodyPr/>
                    <a:lstStyle/>
                    <a:p>
                      <a:r>
                        <a:rPr lang="en-US" altLang="ko-KR" sz="1200" b="1" kern="1200">
                          <a:solidFill>
                            <a:schemeClr val="lt1"/>
                          </a:solidFill>
                          <a:effectLst/>
                          <a:latin typeface="+mn-lt"/>
                          <a:ea typeface="+mn-ea"/>
                          <a:cs typeface="+mn-cs"/>
                        </a:rPr>
                        <a:t>eV2XARC_Ph2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Architecture enhancements for 3GPP support of advanced V2X services –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0% -&gt; 70%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Jun, 21 </a:t>
                      </a:r>
                      <a:r>
                        <a:rPr kumimoji="0" lang="en-US" altLang="ko-KR" sz="1200" b="1" i="0" u="none" strike="noStrike" kern="1200" cap="none" spc="0" normalizeH="0" baseline="0" noProof="0" dirty="0">
                          <a:ln>
                            <a:noFill/>
                          </a:ln>
                          <a:solidFill>
                            <a:prstClr val="white"/>
                          </a:solidFill>
                          <a:effectLst/>
                          <a:uLnTx/>
                          <a:uFillTx/>
                          <a:latin typeface="+mn-lt"/>
                          <a:ea typeface="+mn-ea"/>
                          <a:cs typeface="+mn-cs"/>
                        </a:rPr>
                        <a:t>-&gt;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noFill/>
                          </a:ln>
                          <a:solidFill>
                            <a:srgbClr val="FF0000"/>
                          </a:solidFill>
                          <a:effectLst/>
                          <a:uLnTx/>
                          <a:uFillTx/>
                          <a:latin typeface="+mn-lt"/>
                          <a:ea typeface="+mn-ea"/>
                          <a:cs typeface="+mn-cs"/>
                        </a:rPr>
                        <a:t>Sep, 21</a:t>
                      </a:r>
                      <a:endParaRPr lang="en-US" altLang="ko-KR"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SP-210090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59903686"/>
                  </a:ext>
                </a:extLst>
              </a:tr>
            </a:tbl>
          </a:graphicData>
        </a:graphic>
      </p:graphicFrame>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(12/16)</a:t>
            </a:r>
            <a:endParaRPr lang="de-DE" altLang="de-DE" b="1" dirty="0"/>
          </a:p>
        </p:txBody>
      </p:sp>
      <p:sp>
        <p:nvSpPr>
          <p:cNvPr id="31764" name="Content Placeholder 7"/>
          <p:cNvSpPr>
            <a:spLocks noGrp="1"/>
          </p:cNvSpPr>
          <p:nvPr>
            <p:ph sz="half" idx="2"/>
          </p:nvPr>
        </p:nvSpPr>
        <p:spPr>
          <a:xfrm>
            <a:off x="271598" y="2953511"/>
            <a:ext cx="8404754" cy="3399787"/>
          </a:xfrm>
        </p:spPr>
        <p:txBody>
          <a:bodyPr/>
          <a:lstStyle/>
          <a:p>
            <a:pPr>
              <a:spcBef>
                <a:spcPts val="0"/>
              </a:spcBef>
              <a:spcAft>
                <a:spcPts val="0"/>
              </a:spcAft>
            </a:pPr>
            <a:r>
              <a:rPr lang="de-DE" altLang="de-DE" sz="2000" dirty="0"/>
              <a:t>Progress since SA#91-e:</a:t>
            </a:r>
          </a:p>
          <a:p>
            <a:pPr lvl="1">
              <a:spcBef>
                <a:spcPts val="0"/>
              </a:spcBef>
              <a:spcAft>
                <a:spcPts val="0"/>
              </a:spcAft>
            </a:pPr>
            <a:r>
              <a:rPr lang="en-US" altLang="zh-CN" sz="1400" dirty="0"/>
              <a:t>All tasks are completed. 20 CRs approved against TS 23.501/502/503 </a:t>
            </a:r>
          </a:p>
          <a:p>
            <a:pPr lvl="1">
              <a:spcBef>
                <a:spcPts val="0"/>
              </a:spcBef>
              <a:spcAft>
                <a:spcPts val="0"/>
              </a:spcAft>
            </a:pPr>
            <a:r>
              <a:rPr lang="en-US" altLang="zh-CN" sz="1400" dirty="0"/>
              <a:t>The details of the "correlation information" are still not agreed but this is expected to be completed at the next meeting. Two proposals already discussed but further consideration is still needed.</a:t>
            </a:r>
          </a:p>
          <a:p>
            <a:pPr lvl="1">
              <a:spcBef>
                <a:spcPts val="0"/>
              </a:spcBef>
              <a:spcAft>
                <a:spcPts val="0"/>
              </a:spcAft>
            </a:pPr>
            <a:endParaRPr lang="en-US" altLang="zh-CN" sz="1400" dirty="0"/>
          </a:p>
          <a:p>
            <a:pPr>
              <a:spcBef>
                <a:spcPts val="0"/>
              </a:spcBef>
              <a:spcAft>
                <a:spcPts val="0"/>
              </a:spcAft>
            </a:pPr>
            <a:r>
              <a:rPr lang="de-DE" altLang="de-DE" sz="2000" dirty="0"/>
              <a:t>RAN impacts or dependencies:</a:t>
            </a:r>
          </a:p>
          <a:p>
            <a:pPr marL="742950" lvl="2" indent="-342900">
              <a:lnSpc>
                <a:spcPts val="1600"/>
              </a:lnSpc>
              <a:spcBef>
                <a:spcPts val="0"/>
              </a:spcBef>
              <a:spcAft>
                <a:spcPts val="0"/>
              </a:spcAft>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spcAft>
                <a:spcPts val="0"/>
              </a:spcAft>
              <a:buClr>
                <a:srgbClr val="C00000"/>
              </a:buClr>
              <a:buFont typeface="Calibri" panose="020F0502020204030204" pitchFamily="34" charset="0"/>
              <a:buChar char="•"/>
            </a:pPr>
            <a:endParaRPr lang="de-DE" sz="1400" dirty="0"/>
          </a:p>
          <a:p>
            <a:pPr>
              <a:spcBef>
                <a:spcPts val="0"/>
              </a:spcBef>
              <a:spcAft>
                <a:spcPts val="0"/>
              </a:spcAft>
            </a:pPr>
            <a:r>
              <a:rPr lang="de-DE" altLang="de-DE" sz="2000" dirty="0"/>
              <a:t>Next steps:</a:t>
            </a:r>
          </a:p>
          <a:p>
            <a:pPr lvl="1">
              <a:spcBef>
                <a:spcPts val="0"/>
              </a:spcBef>
              <a:spcAft>
                <a:spcPts val="0"/>
              </a:spcAft>
            </a:pPr>
            <a:r>
              <a:rPr lang="en-US" sz="1400" dirty="0"/>
              <a:t>Maintenance, complete the definition of the "correlation information"</a:t>
            </a:r>
          </a:p>
          <a:p>
            <a:pPr marL="457200" lvl="1" indent="0">
              <a:spcBef>
                <a:spcPts val="0"/>
              </a:spcBef>
              <a:spcAft>
                <a:spcPts val="0"/>
              </a:spcAft>
              <a:buNone/>
            </a:pPr>
            <a:endParaRPr lang="en-GB" altLang="zh-CN" sz="1400" dirty="0"/>
          </a:p>
          <a:p>
            <a:pPr marL="457200" lvl="1" indent="0">
              <a:spcBef>
                <a:spcPts val="0"/>
              </a:spcBef>
              <a:spcAft>
                <a:spcPts val="0"/>
              </a:spcAft>
              <a:buNone/>
            </a:pPr>
            <a:endParaRPr lang="en-GB" altLang="zh-CN" sz="1400" dirty="0">
              <a:solidFill>
                <a:srgbClr val="000000"/>
              </a:solidFill>
            </a:endParaRP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178067087"/>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24947">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7502">
                <a:tc>
                  <a:txBody>
                    <a:bodyPr/>
                    <a:lstStyle/>
                    <a:p>
                      <a:r>
                        <a:rPr lang="en-US" sz="1200" b="1" kern="1200" dirty="0">
                          <a:solidFill>
                            <a:schemeClr val="lt1"/>
                          </a:solidFill>
                          <a:effectLst/>
                          <a:latin typeface="+mn-lt"/>
                          <a:ea typeface="+mn-ea"/>
                          <a:cs typeface="+mn-cs"/>
                        </a:rPr>
                        <a:t>FS_ATSSS_Ph2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dirty="0">
                          <a:solidFill>
                            <a:schemeClr val="lt1"/>
                          </a:solidFill>
                          <a:effectLst/>
                          <a:latin typeface="+mn-lt"/>
                          <a:ea typeface="+mn-ea"/>
                          <a:cs typeface="+mn-cs"/>
                        </a:rPr>
                        <a:t>Study on Access Traffic Steering, Switch and Splitting support in the 5G system architecture Phase 2</a:t>
                      </a:r>
                      <a:r>
                        <a:rPr lang="en-GB" sz="1200" i="1" kern="1200" dirty="0">
                          <a:solidFill>
                            <a:schemeClr val="lt1"/>
                          </a:solidFill>
                          <a:effectLst/>
                          <a:latin typeface="+mn-lt"/>
                          <a:ea typeface="+mn-ea"/>
                          <a:cs typeface="+mn-cs"/>
                        </a:rPr>
                        <a:t>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SP-200095</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7502">
                <a:tc>
                  <a:txBody>
                    <a:bodyPr/>
                    <a:lstStyle/>
                    <a:p>
                      <a:r>
                        <a:rPr lang="en-US" sz="1200" b="1" kern="1200" dirty="0">
                          <a:solidFill>
                            <a:schemeClr val="lt1"/>
                          </a:solidFill>
                          <a:effectLst/>
                          <a:latin typeface="+mn-lt"/>
                          <a:ea typeface="+mn-ea"/>
                          <a:cs typeface="+mn-cs"/>
                        </a:rPr>
                        <a:t>ATSSS_Ph2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dirty="0">
                          <a:solidFill>
                            <a:schemeClr val="lt1"/>
                          </a:solidFill>
                          <a:effectLst/>
                          <a:latin typeface="+mn-lt"/>
                          <a:ea typeface="+mn-ea"/>
                          <a:cs typeface="+mn-cs"/>
                        </a:rPr>
                        <a:t>Access Traffic Steering, Switch and Splitting support in the 5G system architecture Phase 2</a:t>
                      </a:r>
                      <a:r>
                        <a:rPr lang="en-GB" sz="1200" i="1" kern="1200" dirty="0">
                          <a:solidFill>
                            <a:schemeClr val="lt1"/>
                          </a:solidFill>
                          <a:effectLst/>
                          <a:latin typeface="+mn-lt"/>
                          <a:ea typeface="+mn-ea"/>
                          <a:cs typeface="+mn-cs"/>
                        </a:rPr>
                        <a:t>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55%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99933928"/>
                  </a:ext>
                </a:extLst>
              </a:tr>
            </a:tbl>
          </a:graphicData>
        </a:graphic>
      </p:graphicFrame>
    </p:spTree>
    <p:extLst>
      <p:ext uri="{BB962C8B-B14F-4D97-AF65-F5344CB8AC3E}">
        <p14:creationId xmlns:p14="http://schemas.microsoft.com/office/powerpoint/2010/main" val="259489965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(13/16)</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SA#91-e:</a:t>
            </a:r>
          </a:p>
          <a:p>
            <a:pPr lvl="1">
              <a:spcBef>
                <a:spcPts val="0"/>
              </a:spcBef>
            </a:pPr>
            <a:r>
              <a:rPr lang="en-US" altLang="zh-CN" sz="1400" dirty="0"/>
              <a:t>5 CRs were agreed (4 CRs to TS 23.501, 1 CR to TS 23.503) </a:t>
            </a:r>
          </a:p>
          <a:p>
            <a:pPr lvl="1">
              <a:spcBef>
                <a:spcPts val="0"/>
              </a:spcBef>
            </a:pPr>
            <a:r>
              <a:rPr lang="en-US" altLang="zh-CN" sz="1400" dirty="0"/>
              <a:t>4 CRs related to both </a:t>
            </a:r>
            <a:r>
              <a:rPr lang="en-US" altLang="zh-CN" sz="1400" dirty="0" err="1"/>
              <a:t>IIoT</a:t>
            </a:r>
            <a:r>
              <a:rPr lang="en-US" altLang="zh-CN" sz="1400" dirty="0"/>
              <a:t> and 5G_AIS are approved under </a:t>
            </a:r>
            <a:r>
              <a:rPr lang="en-US" altLang="zh-CN" sz="1400" dirty="0" err="1"/>
              <a:t>IIoT</a:t>
            </a:r>
            <a:r>
              <a:rPr lang="en-US" altLang="zh-CN" sz="1400" dirty="0"/>
              <a:t> work item.</a:t>
            </a:r>
          </a:p>
          <a:p>
            <a:pPr lvl="1">
              <a:spcBef>
                <a:spcPts val="0"/>
              </a:spcBef>
            </a:pPr>
            <a:r>
              <a:rPr lang="en-US" altLang="zh-CN" sz="1400" dirty="0"/>
              <a:t>LS exchanged with RAN1 and SA4.</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a:t>
            </a:r>
            <a:endParaRPr lang="en-GB" altLang="zh-CN" sz="1400" dirty="0"/>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3971691409"/>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5G_AIS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5G System Enhancement for Advanced Interactive Services</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SP-190564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89000715"/>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(14/16)</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SA#91-e:</a:t>
            </a:r>
          </a:p>
          <a:p>
            <a:pPr lvl="1">
              <a:spcBef>
                <a:spcPts val="0"/>
              </a:spcBef>
            </a:pPr>
            <a:r>
              <a:rPr lang="en-US" altLang="zh-CN" sz="1400" dirty="0"/>
              <a:t>11 CRs have been approved, includes: Multiple QoS Class, Assistance Data Delivery in 5G-MO-LR, and </a:t>
            </a:r>
            <a:r>
              <a:rPr lang="en-US" altLang="zh-CN" sz="1400" dirty="0" err="1"/>
              <a:t>etc</a:t>
            </a:r>
            <a:r>
              <a:rPr lang="en-US" altLang="zh-CN" sz="1400" dirty="0"/>
              <a:t>; </a:t>
            </a:r>
          </a:p>
          <a:p>
            <a:pPr lvl="1">
              <a:spcBef>
                <a:spcPts val="0"/>
              </a:spcBef>
            </a:pPr>
            <a:r>
              <a:rPr lang="en-US" altLang="zh-CN" sz="1400" dirty="0"/>
              <a:t>WI Exception Sheet submitted to SA#92-e for the remaining normative work. </a:t>
            </a:r>
          </a:p>
          <a:p>
            <a:pPr lvl="1">
              <a:spcBef>
                <a:spcPts val="0"/>
              </a:spcBef>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Waiting for RAN feedback to “LS on Scheduling Location in Advance to reduce Latency”. </a:t>
            </a:r>
          </a:p>
          <a:p>
            <a:pPr marL="400050" lvl="2" indent="0">
              <a:lnSpc>
                <a:spcPts val="1600"/>
              </a:lnSpc>
              <a:spcBef>
                <a:spcPts val="0"/>
              </a:spcBef>
              <a:buClr>
                <a:srgbClr val="C00000"/>
              </a:buClr>
              <a:buNone/>
            </a:pPr>
            <a:endParaRPr lang="de-DE" sz="1400" dirty="0"/>
          </a:p>
          <a:p>
            <a:pPr>
              <a:spcBef>
                <a:spcPts val="0"/>
              </a:spcBef>
              <a:spcAft>
                <a:spcPts val="400"/>
              </a:spcAft>
            </a:pPr>
            <a:r>
              <a:rPr lang="de-DE" altLang="de-DE" sz="2000" dirty="0"/>
              <a:t>Next steps:</a:t>
            </a:r>
          </a:p>
          <a:p>
            <a:pPr lvl="1"/>
            <a:r>
              <a:rPr lang="en-US" sz="1400" dirty="0"/>
              <a:t>Finalize the remaining normative work if WI exception is approved.</a:t>
            </a: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4020852493"/>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5G_eLCS 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Enhancement to the 5GC </a:t>
                      </a:r>
                      <a:r>
                        <a:rPr lang="en-US" sz="1200" b="1" kern="1200" dirty="0" err="1">
                          <a:solidFill>
                            <a:schemeClr val="lt1"/>
                          </a:solidFill>
                          <a:effectLst/>
                          <a:latin typeface="+mn-lt"/>
                          <a:ea typeface="+mn-ea"/>
                          <a:cs typeface="+mn-cs"/>
                        </a:rPr>
                        <a:t>LoCation</a:t>
                      </a:r>
                      <a:r>
                        <a:rPr lang="en-US" sz="1200" b="1" kern="1200" dirty="0">
                          <a:solidFill>
                            <a:schemeClr val="lt1"/>
                          </a:solidFill>
                          <a:effectLst/>
                          <a:latin typeface="+mn-lt"/>
                          <a:ea typeface="+mn-ea"/>
                          <a:cs typeface="+mn-cs"/>
                        </a:rPr>
                        <a:t> Services-Phase 2</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40% -&gt; 70%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Jun, 21 </a:t>
                      </a:r>
                      <a:r>
                        <a:rPr kumimoji="0" lang="en-US" altLang="ko-KR" sz="1200" b="1" i="0" u="none" strike="noStrike" kern="1200" cap="none" spc="0" normalizeH="0" baseline="0" noProof="0" dirty="0">
                          <a:ln>
                            <a:noFill/>
                          </a:ln>
                          <a:solidFill>
                            <a:prstClr val="white"/>
                          </a:solidFill>
                          <a:effectLst/>
                          <a:uLnTx/>
                          <a:uFillTx/>
                          <a:latin typeface="+mn-lt"/>
                          <a:ea typeface="+mn-ea"/>
                          <a:cs typeface="+mn-cs"/>
                        </a:rPr>
                        <a:t>-&gt;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noFill/>
                          </a:ln>
                          <a:solidFill>
                            <a:srgbClr val="FF0000"/>
                          </a:solidFill>
                          <a:effectLst/>
                          <a:uLnTx/>
                          <a:uFillTx/>
                          <a:latin typeface="+mn-lt"/>
                          <a:ea typeface="+mn-ea"/>
                          <a:cs typeface="+mn-cs"/>
                        </a:rPr>
                        <a:t>Sep, 21</a:t>
                      </a:r>
                      <a:endParaRPr lang="en-US" altLang="ko-KR"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SP-200082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83635284"/>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(15/16)</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SA#91-e:</a:t>
            </a:r>
          </a:p>
          <a:p>
            <a:pPr lvl="1">
              <a:spcBef>
                <a:spcPts val="0"/>
              </a:spcBef>
            </a:pPr>
            <a:r>
              <a:rPr lang="en-US" altLang="zh-CN" sz="1400" dirty="0"/>
              <a:t>6 CRs (2 CRs to TS 23.203, 1 CR to TS 23.401, 1 CR to TS 23.501, 2 CR to TS 23.503) were Approved. </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785695361"/>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MPS2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Multimedia Priority Service (MPS) Phase 2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SP-200519</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67077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1) General Aspects (2/7)</a:t>
            </a:r>
          </a:p>
        </p:txBody>
      </p:sp>
      <p:sp>
        <p:nvSpPr>
          <p:cNvPr id="11267" name="Rectangle 3"/>
          <p:cNvSpPr>
            <a:spLocks noGrp="1"/>
          </p:cNvSpPr>
          <p:nvPr>
            <p:ph idx="1"/>
          </p:nvPr>
        </p:nvSpPr>
        <p:spPr>
          <a:xfrm>
            <a:off x="507611" y="1433082"/>
            <a:ext cx="8119533" cy="4659807"/>
          </a:xfrm>
        </p:spPr>
        <p:txBody>
          <a:bodyPr/>
          <a:lstStyle/>
          <a:p>
            <a:pPr eaLnBrk="1" hangingPunct="1"/>
            <a:r>
              <a:rPr lang="en-GB" altLang="ko-KR" sz="2000" dirty="0">
                <a:ea typeface="Gulim" panose="020B0600000101010101" pitchFamily="34" charset="-127"/>
                <a:cs typeface="Arial" panose="020B0604020202020204" pitchFamily="34" charset="0"/>
              </a:rPr>
              <a:t>SA2 WG leadership</a:t>
            </a:r>
          </a:p>
          <a:p>
            <a:pPr lvl="1" eaLnBrk="1" hangingPunct="1"/>
            <a:r>
              <a:rPr lang="en-GB" altLang="ko-KR" sz="1600" b="1" dirty="0">
                <a:latin typeface="Arial" panose="020B0604020202020204" pitchFamily="34" charset="0"/>
                <a:ea typeface="Gulim" panose="020B0600000101010101" pitchFamily="34" charset="-127"/>
                <a:cs typeface="Arial" panose="020B0604020202020204" pitchFamily="34" charset="0"/>
              </a:rPr>
              <a:t>Chair</a:t>
            </a:r>
            <a:r>
              <a:rPr lang="en-GB" altLang="ko-KR" sz="1600" dirty="0">
                <a:latin typeface="Arial" panose="020B0604020202020204" pitchFamily="34" charset="0"/>
                <a:ea typeface="Gulim" panose="020B0600000101010101" pitchFamily="34" charset="-127"/>
                <a:cs typeface="Arial" panose="020B0604020202020204" pitchFamily="34" charset="0"/>
              </a:rPr>
              <a:t>: Puneet Jain (Intel)</a:t>
            </a:r>
          </a:p>
          <a:p>
            <a:pPr lvl="1" eaLnBrk="1" hangingPunct="1"/>
            <a:r>
              <a:rPr lang="en-GB" altLang="ko-KR" sz="1600" b="1" dirty="0">
                <a:latin typeface="Arial" panose="020B0604020202020204" pitchFamily="34" charset="0"/>
                <a:ea typeface="Gulim" panose="020B0600000101010101" pitchFamily="34" charset="-127"/>
                <a:cs typeface="Arial" panose="020B0604020202020204" pitchFamily="34" charset="0"/>
              </a:rPr>
              <a:t>Vice Chair</a:t>
            </a:r>
            <a:r>
              <a:rPr lang="en-GB" altLang="ko-KR" sz="1600" dirty="0">
                <a:latin typeface="Arial" panose="020B0604020202020204" pitchFamily="34" charset="0"/>
                <a:ea typeface="Gulim" panose="020B0600000101010101" pitchFamily="34" charset="-127"/>
                <a:cs typeface="Arial" panose="020B0604020202020204" pitchFamily="34" charset="0"/>
              </a:rPr>
              <a:t>: Tao Sun (CMCC), Andrew Bennett (Samsung)</a:t>
            </a:r>
          </a:p>
          <a:p>
            <a:pPr lvl="1" eaLnBrk="1" hangingPunct="1"/>
            <a:r>
              <a:rPr lang="en-GB" altLang="ko-KR" sz="1600" b="1" dirty="0">
                <a:latin typeface="Arial" panose="020B0604020202020204" pitchFamily="34" charset="0"/>
                <a:ea typeface="Gulim" panose="020B0600000101010101" pitchFamily="34" charset="-127"/>
                <a:cs typeface="Arial" panose="020B0604020202020204" pitchFamily="34" charset="0"/>
              </a:rPr>
              <a:t>Secretary</a:t>
            </a:r>
            <a:r>
              <a:rPr lang="en-GB" altLang="ko-KR" sz="1600" dirty="0">
                <a:latin typeface="Arial" panose="020B0604020202020204" pitchFamily="34" charset="0"/>
                <a:ea typeface="Gulim" panose="020B0600000101010101" pitchFamily="34" charset="-127"/>
                <a:cs typeface="Arial" panose="020B0604020202020204" pitchFamily="34" charset="0"/>
              </a:rPr>
              <a:t>: Maurice Pope (MCC)</a:t>
            </a:r>
          </a:p>
          <a:p>
            <a:pPr marL="457200" lvl="1" indent="0" eaLnBrk="1" hangingPunct="1">
              <a:buNone/>
            </a:pPr>
            <a:endParaRPr lang="en-GB" altLang="de-DE" sz="1600" b="1" dirty="0">
              <a:solidFill>
                <a:srgbClr val="7030A0"/>
              </a:solidFill>
              <a:latin typeface="Arial" panose="020B0604020202020204" pitchFamily="34" charset="0"/>
              <a:ea typeface="Gulim" panose="020B0600000101010101" pitchFamily="34" charset="-127"/>
              <a:cs typeface="Arial" panose="020B0604020202020204" pitchFamily="34" charset="0"/>
            </a:endParaRPr>
          </a:p>
          <a:p>
            <a:pPr eaLnBrk="1" hangingPunct="1"/>
            <a:r>
              <a:rPr lang="en-GB" altLang="ko-KR" sz="2000" dirty="0">
                <a:ea typeface="Gulim" panose="020B0600000101010101" pitchFamily="34" charset="-127"/>
                <a:cs typeface="Arial" panose="020B0604020202020204" pitchFamily="34" charset="0"/>
              </a:rPr>
              <a:t>SA2 WG leadership elections were held at SA2#145E</a:t>
            </a:r>
          </a:p>
          <a:p>
            <a:pPr lvl="1" eaLnBrk="1" hangingPunct="1"/>
            <a:r>
              <a:rPr lang="en-GB" altLang="ko-KR" sz="1800" dirty="0">
                <a:ea typeface="Gulim" panose="020B0600000101010101" pitchFamily="34" charset="-127"/>
                <a:cs typeface="Arial" panose="020B0604020202020204" pitchFamily="34" charset="0"/>
              </a:rPr>
              <a:t>Puneet Jain (Intel) </a:t>
            </a:r>
            <a:r>
              <a:rPr lang="en-US" altLang="ko-KR" sz="1800" dirty="0">
                <a:ea typeface="Gulim" panose="020B0600000101010101" pitchFamily="34" charset="-127"/>
                <a:cs typeface="Arial" panose="020B0604020202020204" pitchFamily="34" charset="0"/>
              </a:rPr>
              <a:t>was elected by acclamation for a second term as SA2 Chair</a:t>
            </a:r>
            <a:r>
              <a:rPr lang="en-GB" altLang="ko-KR" sz="1800" dirty="0">
                <a:ea typeface="Gulim" panose="020B0600000101010101" pitchFamily="34" charset="-127"/>
                <a:cs typeface="Arial" panose="020B0604020202020204" pitchFamily="34" charset="0"/>
              </a:rPr>
              <a:t>. </a:t>
            </a:r>
          </a:p>
          <a:p>
            <a:pPr lvl="1" eaLnBrk="1" hangingPunct="1"/>
            <a:r>
              <a:rPr lang="en-GB" altLang="ko-KR" sz="1800" dirty="0">
                <a:ea typeface="Gulim" panose="020B0600000101010101" pitchFamily="34" charset="-127"/>
                <a:cs typeface="Arial" panose="020B0604020202020204" pitchFamily="34" charset="0"/>
              </a:rPr>
              <a:t>Tao Sun (CMCC) and Andrew Bennett (Samsung) </a:t>
            </a:r>
            <a:r>
              <a:rPr lang="en-US" altLang="ko-KR" sz="1800" dirty="0">
                <a:ea typeface="Gulim" panose="020B0600000101010101" pitchFamily="34" charset="-127"/>
                <a:cs typeface="Arial" panose="020B0604020202020204" pitchFamily="34" charset="0"/>
              </a:rPr>
              <a:t>were elected by acclamation for a second term as SA2 Vice Chairs</a:t>
            </a:r>
            <a:r>
              <a:rPr lang="en-GB" altLang="ko-KR" sz="1800" dirty="0">
                <a:ea typeface="Gulim" panose="020B0600000101010101" pitchFamily="34" charset="-127"/>
                <a:cs typeface="Arial" panose="020B0604020202020204" pitchFamily="34" charset="0"/>
              </a:rPr>
              <a:t>. </a:t>
            </a:r>
          </a:p>
          <a:p>
            <a:pPr marL="457200" lvl="1" indent="0" eaLnBrk="1" hangingPunct="1">
              <a:buNone/>
            </a:pPr>
            <a:endParaRPr lang="en-GB" altLang="de-DE" sz="1600" b="1" dirty="0">
              <a:solidFill>
                <a:srgbClr val="7030A0"/>
              </a:solidFill>
              <a:latin typeface="Arial" panose="020B0604020202020204" pitchFamily="34" charset="0"/>
              <a:cs typeface="Arial" panose="020B0604020202020204" pitchFamily="34" charset="0"/>
            </a:endParaRPr>
          </a:p>
          <a:p>
            <a:pPr marL="284163" indent="0" eaLnBrk="1" hangingPunct="1">
              <a:buNone/>
            </a:pPr>
            <a:r>
              <a:rPr lang="en-GB" altLang="de-DE" sz="1600" b="1" dirty="0">
                <a:solidFill>
                  <a:srgbClr val="7030A0"/>
                </a:solidFill>
                <a:latin typeface="Arial" panose="020B0604020202020204" pitchFamily="34" charset="0"/>
                <a:cs typeface="Arial" panose="020B0604020202020204" pitchFamily="34" charset="0"/>
              </a:rPr>
              <a:t>Many thanks to Maurice Pope and vice chairs, Andrew Bennett and Tao Sun for their outstanding support!</a:t>
            </a:r>
          </a:p>
          <a:p>
            <a:pPr marL="284163" indent="0" eaLnBrk="1" hangingPunct="1">
              <a:buNone/>
            </a:pPr>
            <a:endParaRPr lang="en-GB" altLang="de-DE" sz="1600" b="1" dirty="0">
              <a:solidFill>
                <a:srgbClr val="7030A0"/>
              </a:solidFill>
              <a:latin typeface="Arial" panose="020B0604020202020204" pitchFamily="34" charset="0"/>
              <a:cs typeface="Arial" panose="020B0604020202020204" pitchFamily="34" charset="0"/>
            </a:endParaRPr>
          </a:p>
          <a:p>
            <a:pPr marL="284163" indent="0" eaLnBrk="1" hangingPunct="1">
              <a:buNone/>
            </a:pPr>
            <a:r>
              <a:rPr lang="en-GB" altLang="de-DE" sz="1400" b="1" dirty="0">
                <a:latin typeface="Arial" panose="020B0604020202020204" pitchFamily="34" charset="0"/>
                <a:cs typeface="Arial" panose="020B0604020202020204" pitchFamily="34" charset="0"/>
              </a:rPr>
              <a:t>NOTE</a:t>
            </a:r>
            <a:r>
              <a:rPr lang="en-GB" altLang="de-DE" sz="1400" dirty="0">
                <a:latin typeface="Arial" panose="020B0604020202020204" pitchFamily="34" charset="0"/>
                <a:cs typeface="Arial" panose="020B0604020202020204" pitchFamily="34" charset="0"/>
              </a:rPr>
              <a:t>: SA2 formally awarded Maurice Pope (MCC) with SA2 Excellence Award </a:t>
            </a:r>
            <a:r>
              <a:rPr lang="en-US" altLang="de-DE" sz="1400" dirty="0">
                <a:latin typeface="Arial" panose="020B0604020202020204" pitchFamily="34" charset="0"/>
                <a:cs typeface="Arial" panose="020B0604020202020204" pitchFamily="34" charset="0"/>
              </a:rPr>
              <a:t>in recognition of his outstanding and indispensable contributions to 3GPP SA2. Please see S2-2104788. </a:t>
            </a:r>
            <a:endParaRPr lang="en-GB" altLang="de-DE" sz="1400" dirty="0">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(16/16)</a:t>
            </a:r>
            <a:endParaRPr lang="de-DE" altLang="de-DE" b="1" dirty="0"/>
          </a:p>
        </p:txBody>
      </p:sp>
      <p:graphicFrame>
        <p:nvGraphicFramePr>
          <p:cNvPr id="5" name="Content Placeholder 8"/>
          <p:cNvGraphicFramePr>
            <a:graphicFrameLocks/>
          </p:cNvGraphicFramePr>
          <p:nvPr>
            <p:extLst>
              <p:ext uri="{D42A27DB-BD31-4B8C-83A1-F6EECF244321}">
                <p14:modId xmlns:p14="http://schemas.microsoft.com/office/powerpoint/2010/main" val="404386328"/>
              </p:ext>
            </p:extLst>
          </p:nvPr>
        </p:nvGraphicFramePr>
        <p:xfrm>
          <a:off x="262454" y="2007298"/>
          <a:ext cx="8634197" cy="2316602"/>
        </p:xfrm>
        <a:graphic>
          <a:graphicData uri="http://schemas.openxmlformats.org/drawingml/2006/table">
            <a:tbl>
              <a:tblPr firstRow="1" bandRow="1">
                <a:tableStyleId>{8FD4443E-F989-4FC4-A0C8-D5A2AF1F390B}</a:tableStyleId>
              </a:tblPr>
              <a:tblGrid>
                <a:gridCol w="1136578">
                  <a:extLst>
                    <a:ext uri="{9D8B030D-6E8A-4147-A177-3AD203B41FA5}">
                      <a16:colId xmlns:a16="http://schemas.microsoft.com/office/drawing/2014/main" val="20000"/>
                    </a:ext>
                  </a:extLst>
                </a:gridCol>
                <a:gridCol w="2249424">
                  <a:extLst>
                    <a:ext uri="{9D8B030D-6E8A-4147-A177-3AD203B41FA5}">
                      <a16:colId xmlns:a16="http://schemas.microsoft.com/office/drawing/2014/main" val="20001"/>
                    </a:ext>
                  </a:extLst>
                </a:gridCol>
                <a:gridCol w="777240">
                  <a:extLst>
                    <a:ext uri="{9D8B030D-6E8A-4147-A177-3AD203B41FA5}">
                      <a16:colId xmlns:a16="http://schemas.microsoft.com/office/drawing/2014/main" val="20002"/>
                    </a:ext>
                  </a:extLst>
                </a:gridCol>
                <a:gridCol w="804672">
                  <a:extLst>
                    <a:ext uri="{9D8B030D-6E8A-4147-A177-3AD203B41FA5}">
                      <a16:colId xmlns:a16="http://schemas.microsoft.com/office/drawing/2014/main" val="20003"/>
                    </a:ext>
                  </a:extLst>
                </a:gridCol>
                <a:gridCol w="960120">
                  <a:extLst>
                    <a:ext uri="{9D8B030D-6E8A-4147-A177-3AD203B41FA5}">
                      <a16:colId xmlns:a16="http://schemas.microsoft.com/office/drawing/2014/main" val="20004"/>
                    </a:ext>
                  </a:extLst>
                </a:gridCol>
                <a:gridCol w="2706163">
                  <a:extLst>
                    <a:ext uri="{9D8B030D-6E8A-4147-A177-3AD203B41FA5}">
                      <a16:colId xmlns:a16="http://schemas.microsoft.com/office/drawing/2014/main" val="1556240109"/>
                    </a:ext>
                  </a:extLst>
                </a:gridCol>
              </a:tblGrid>
              <a:tr h="312412">
                <a:tc>
                  <a:txBody>
                    <a:bodyPr/>
                    <a:lstStyle/>
                    <a:p>
                      <a:pPr algn="ctr"/>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TEI17_GEM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1" i="0" u="none" strike="noStrike" kern="1200" cap="none" normalizeH="0" baseline="0" dirty="0">
                          <a:ln>
                            <a:noFill/>
                          </a:ln>
                          <a:solidFill>
                            <a:schemeClr val="bg1"/>
                          </a:solidFill>
                          <a:effectLst/>
                          <a:latin typeface="+mn-lt"/>
                          <a:ea typeface="+mn-ea"/>
                          <a:cs typeface="+mn-cs"/>
                        </a:rPr>
                        <a:t>Dynamic management of group-based event monitoring </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SP-200455</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2 CRs (1 CRs to 23.502, 2 CRs to 23.682)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TEI17_NIESGU</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1200" b="1" i="0" u="none" strike="noStrike" kern="1200" cap="none" normalizeH="0" baseline="0" dirty="0">
                          <a:ln>
                            <a:noFill/>
                          </a:ln>
                          <a:solidFill>
                            <a:schemeClr val="bg1"/>
                          </a:solidFill>
                          <a:effectLst/>
                          <a:latin typeface="+mn-lt"/>
                          <a:ea typeface="+mn-ea"/>
                          <a:cs typeface="+mn-cs"/>
                        </a:rPr>
                        <a:t>N7/N40 Interfaces Enhancements to Support GERAN and UTRAN </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7030A0"/>
                          </a:solidFill>
                          <a:effectLst/>
                          <a:uLnTx/>
                          <a:uFillTx/>
                          <a:latin typeface="Calibri"/>
                          <a:ea typeface="+mn-ea"/>
                          <a:cs typeface="+mn-cs"/>
                        </a:rPr>
                        <a:t>0% -&gt; 100%</a:t>
                      </a:r>
                      <a:endParaRPr kumimoji="0" lang="en-US" sz="1200" b="1" i="0" u="none" strike="noStrike" kern="1200" cap="none" spc="0" normalizeH="0" baseline="0" noProof="0" dirty="0">
                        <a:ln>
                          <a:noFill/>
                        </a:ln>
                        <a:solidFill>
                          <a:srgbClr val="7030A0"/>
                        </a:solidFill>
                        <a:effectLst/>
                        <a:uLnTx/>
                        <a:uFillTx/>
                        <a:latin typeface="Calibri"/>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SP-200457</a:t>
                      </a:r>
                      <a:endParaRPr lang="en-US" sz="1200" b="1" i="0" dirty="0">
                        <a:solidFill>
                          <a:srgbClr val="7030A0"/>
                        </a:solidFill>
                      </a:endParaRPr>
                    </a:p>
                    <a:p>
                      <a:pPr algn="ct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3 CRs (1 CR to 23.501, 1 CR to 23.502, 1 CR to 23.503)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TEI17_SE_RPS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1" i="0" u="none" strike="noStrike" kern="1200" cap="none" normalizeH="0" baseline="0" dirty="0">
                          <a:ln>
                            <a:noFill/>
                          </a:ln>
                          <a:solidFill>
                            <a:schemeClr val="bg1"/>
                          </a:solidFill>
                          <a:effectLst/>
                          <a:latin typeface="+mn-lt"/>
                          <a:ea typeface="+mn-ea"/>
                          <a:cs typeface="+mn-cs"/>
                        </a:rPr>
                        <a:t>System enhancement for Redundant PDU Session </a:t>
                      </a:r>
                      <a:endParaRPr kumimoji="0" lang="en-US" sz="12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rgbClr val="7030A0"/>
                          </a:solidFill>
                          <a:effectLst/>
                          <a:uLnTx/>
                          <a:uFillTx/>
                          <a:latin typeface="Calibri"/>
                          <a:ea typeface="+mn-ea"/>
                          <a:cs typeface="+mn-cs"/>
                        </a:rPr>
                        <a:t>0% -&gt; 100%</a:t>
                      </a:r>
                      <a:endParaRPr kumimoji="0" lang="en-US" sz="1200" b="1" i="0" u="none" strike="noStrike" kern="1200" cap="none" spc="0" normalizeH="0" baseline="0" noProof="0" dirty="0">
                        <a:ln>
                          <a:noFill/>
                        </a:ln>
                        <a:solidFill>
                          <a:srgbClr val="7030A0"/>
                        </a:solidFill>
                        <a:effectLst/>
                        <a:uLnTx/>
                        <a:uFillTx/>
                        <a:latin typeface="Calibri"/>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SP-200448</a:t>
                      </a:r>
                      <a:endParaRPr lang="en-US" sz="1200" b="1" i="0" dirty="0">
                        <a:solidFill>
                          <a:srgbClr val="7030A0"/>
                        </a:solidFill>
                      </a:endParaRPr>
                    </a:p>
                    <a:p>
                      <a:pPr algn="ct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3 CRs (1 CR to 23.501, 1 CR to 23.502, 1 CR to 23.503)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463178588"/>
                  </a:ext>
                </a:extLst>
              </a:tr>
            </a:tbl>
          </a:graphicData>
        </a:graphic>
      </p:graphicFrame>
      <p:sp>
        <p:nvSpPr>
          <p:cNvPr id="6" name="Content Placeholder 7">
            <a:extLst>
              <a:ext uri="{FF2B5EF4-FFF2-40B4-BE49-F238E27FC236}">
                <a16:creationId xmlns:a16="http://schemas.microsoft.com/office/drawing/2014/main" id="{D82C107C-12A4-4A8A-BD3E-D650C60CEF82}"/>
              </a:ext>
            </a:extLst>
          </p:cNvPr>
          <p:cNvSpPr txBox="1">
            <a:spLocks/>
          </p:cNvSpPr>
          <p:nvPr/>
        </p:nvSpPr>
        <p:spPr bwMode="auto">
          <a:xfrm>
            <a:off x="143582" y="1536192"/>
            <a:ext cx="840475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dirty="0"/>
              <a:t>Work on the following TEI17 items was completed.</a:t>
            </a:r>
          </a:p>
        </p:txBody>
      </p:sp>
    </p:spTree>
    <p:extLst>
      <p:ext uri="{BB962C8B-B14F-4D97-AF65-F5344CB8AC3E}">
        <p14:creationId xmlns:p14="http://schemas.microsoft.com/office/powerpoint/2010/main" val="4170586600"/>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SA#91-e, statistics, next meetings)</a:t>
            </a:r>
          </a:p>
          <a:p>
            <a:pPr eaLnBrk="1" hangingPunct="1">
              <a:defRPr/>
            </a:pPr>
            <a:r>
              <a:rPr lang="en-GB" sz="2400" dirty="0">
                <a:solidFill>
                  <a:schemeClr val="bg1">
                    <a:lumMod val="65000"/>
                  </a:schemeClr>
                </a:solidFill>
              </a:rPr>
              <a:t> </a:t>
            </a:r>
            <a:r>
              <a:rPr lang="en-GB" sz="2400" b="1" i="1" dirty="0"/>
              <a:t>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b="1" i="1" dirty="0"/>
              <a:t>2.5) </a:t>
            </a:r>
            <a:r>
              <a:rPr lang="en-GB" sz="2000" b="1" i="1" dirty="0" err="1"/>
              <a:t>IETF</a:t>
            </a:r>
            <a:r>
              <a:rPr lang="en-GB" sz="2000" b="1" i="1" dirty="0"/>
              <a:t> and External </a:t>
            </a:r>
            <a:r>
              <a:rPr lang="en-GB" sz="2000" b="1" i="1" dirty="0" err="1"/>
              <a:t>SDO</a:t>
            </a:r>
            <a:r>
              <a:rPr lang="en-GB" sz="2000" b="1" i="1" dirty="0"/>
              <a:t> Normative Reference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5060"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a:t>2.5) IETF </a:t>
            </a:r>
            <a:r>
              <a:rPr lang="en-GB" altLang="de-DE" b="1" dirty="0"/>
              <a:t>and External SDO Normative Reference Update (1/1)</a:t>
            </a:r>
            <a:endParaRPr lang="de-DE" altLang="de-DE" b="1" dirty="0"/>
          </a:p>
        </p:txBody>
      </p:sp>
      <p:sp>
        <p:nvSpPr>
          <p:cNvPr id="46083" name="Content Placeholder 1"/>
          <p:cNvSpPr>
            <a:spLocks noGrp="1"/>
          </p:cNvSpPr>
          <p:nvPr>
            <p:ph idx="1"/>
          </p:nvPr>
        </p:nvSpPr>
        <p:spPr/>
        <p:txBody>
          <a:bodyPr/>
          <a:lstStyle/>
          <a:p>
            <a:endParaRPr lang="de-DE" sz="2400" dirty="0"/>
          </a:p>
          <a:p>
            <a:pPr eaLnBrk="1" hangingPunct="1"/>
            <a:endParaRPr lang="en-US" altLang="de-DE" sz="2400" dirty="0"/>
          </a:p>
          <a:p>
            <a:pPr>
              <a:buFontTx/>
              <a:buNone/>
            </a:pPr>
            <a:endParaRPr lang="en-US" altLang="de-DE" dirty="0"/>
          </a:p>
          <a:p>
            <a:pPr eaLnBrk="1" hangingPunct="1">
              <a:buFontTx/>
              <a:buNone/>
            </a:pPr>
            <a:endParaRPr lang="en-US" altLang="de-DE" dirty="0"/>
          </a:p>
          <a:p>
            <a:pPr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dirty="0"/>
              <a:t>None. </a:t>
            </a:r>
          </a:p>
          <a:p>
            <a:pPr eaLnBrk="1" hangingPunct="1">
              <a:defRPr/>
            </a:pPr>
            <a:endParaRPr lang="en-GB" sz="1600" kern="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SA#91-e,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a:t>
            </a:r>
            <a:r>
              <a:rPr lang="en-GB" sz="2400" b="1" i="1" dirty="0"/>
              <a:t>3) SA2 Work Planning</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7108"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b="1" dirty="0"/>
              <a:t>3) SA2 Work Planning</a:t>
            </a:r>
          </a:p>
        </p:txBody>
      </p:sp>
      <p:sp>
        <p:nvSpPr>
          <p:cNvPr id="57347" name="Rectangle 3"/>
          <p:cNvSpPr>
            <a:spLocks noGrp="1"/>
          </p:cNvSpPr>
          <p:nvPr>
            <p:ph type="body" idx="1"/>
          </p:nvPr>
        </p:nvSpPr>
        <p:spPr>
          <a:xfrm>
            <a:off x="457200" y="1409700"/>
            <a:ext cx="8229600" cy="4863509"/>
          </a:xfrm>
        </p:spPr>
        <p:txBody>
          <a:bodyPr/>
          <a:lstStyle/>
          <a:p>
            <a:pPr eaLnBrk="1" hangingPunct="1">
              <a:defRPr/>
            </a:pPr>
            <a:r>
              <a:rPr lang="en-GB" sz="1600" dirty="0"/>
              <a:t>Rel-17 work items are 70% – 100% complete. Please see slide#35 - #50 for more details. </a:t>
            </a:r>
          </a:p>
          <a:p>
            <a:pPr eaLnBrk="1" hangingPunct="1">
              <a:defRPr/>
            </a:pPr>
            <a:r>
              <a:rPr lang="en-GB" sz="1600" dirty="0"/>
              <a:t>12 Rel-17 Work Item exception sheet have been submitted to SA#92-e (see slide# 58). Some remaining Rel-17 normative work is due to dependency on RAN and other WGs. </a:t>
            </a:r>
          </a:p>
          <a:p>
            <a:pPr eaLnBrk="1" hangingPunct="1">
              <a:defRPr/>
            </a:pPr>
            <a:r>
              <a:rPr lang="en-US" sz="1600" dirty="0"/>
              <a:t>SA2 Q3 and Q4 e-meeting dates (for Q3 and Q4 2021) were endorsed in S2-2104765.</a:t>
            </a:r>
            <a:endParaRPr lang="en-GB" sz="1600" dirty="0"/>
          </a:p>
          <a:p>
            <a:pPr eaLnBrk="1" hangingPunct="1">
              <a:defRPr/>
            </a:pPr>
            <a:r>
              <a:rPr lang="en-GB" sz="1600" dirty="0"/>
              <a:t>At SA2#144E and SA2#145E, several LSs related to Rel-17 topics were sent to RAN WGs and SA3. </a:t>
            </a:r>
            <a:r>
              <a:rPr lang="en-US" sz="1600" dirty="0"/>
              <a:t>SA2#146e and RAN2#115e meetings have fully overlapping dates (16 - 27 Aug 2021). The successful completion of few Rel-17 WI exception in Q3 requires early response to these LSs during RAN2#115e meeting.</a:t>
            </a:r>
          </a:p>
          <a:p>
            <a:pPr eaLnBrk="1" hangingPunct="1">
              <a:defRPr/>
            </a:pPr>
            <a:r>
              <a:rPr lang="pt-BR" sz="1600" dirty="0"/>
              <a:t>39 new Rel-18 SID proposals (for Information) were submitted to SA2#145E. </a:t>
            </a:r>
            <a:r>
              <a:rPr lang="en-US" sz="1600" dirty="0"/>
              <a:t>SA2 will further discuss Rel-18 study/work item proposals in Q3, 2021. </a:t>
            </a:r>
            <a:endParaRPr lang="en-GB" sz="1600" dirty="0"/>
          </a:p>
          <a:p>
            <a:pPr marL="0" indent="0" eaLnBrk="1" hangingPunct="1">
              <a:buNone/>
              <a:defRPr/>
            </a:pPr>
            <a:endParaRPr lang="en-GB" sz="1600" dirty="0"/>
          </a:p>
          <a:p>
            <a:pPr eaLnBrk="1" hangingPunct="1">
              <a:defRPr/>
            </a:pPr>
            <a:r>
              <a:rPr lang="en-GB" sz="1800" b="1" u="sng" dirty="0">
                <a:solidFill>
                  <a:srgbClr val="FF0000"/>
                </a:solidFill>
              </a:rPr>
              <a:t>Action to SA#92-e</a:t>
            </a:r>
            <a:r>
              <a:rPr lang="en-GB" sz="1800" dirty="0">
                <a:solidFill>
                  <a:srgbClr val="FF0000"/>
                </a:solidFill>
              </a:rPr>
              <a:t>: </a:t>
            </a:r>
          </a:p>
          <a:p>
            <a:pPr lvl="1" eaLnBrk="1" hangingPunct="1">
              <a:defRPr/>
            </a:pPr>
            <a:r>
              <a:rPr lang="en-GB" sz="1600" dirty="0">
                <a:solidFill>
                  <a:srgbClr val="FF0000"/>
                </a:solidFill>
              </a:rPr>
              <a:t>TSG SA to discuss the Rel-17 WI exception sheets (slide #58) and provide guidance to SA WG2 on whether to continue the Rel-17 WI exception in Q3, 2021. </a:t>
            </a:r>
          </a:p>
          <a:p>
            <a:pPr lvl="1" eaLnBrk="1" hangingPunct="1">
              <a:defRPr/>
            </a:pPr>
            <a:endParaRPr lang="en-GB" sz="1500" dirty="0">
              <a:solidFill>
                <a:srgbClr val="FF0000"/>
              </a:solidFill>
            </a:endParaRPr>
          </a:p>
          <a:p>
            <a:pPr marL="457200" lvl="1" indent="0" eaLnBrk="1" hangingPunct="1">
              <a:buNone/>
              <a:defRPr/>
            </a:pPr>
            <a:endParaRPr lang="en-GB" sz="1800" dirty="0">
              <a:solidFill>
                <a:srgbClr val="FF0000"/>
              </a:solidFill>
            </a:endParaRPr>
          </a:p>
          <a:p>
            <a:pPr lvl="1" eaLnBrk="1" hangingPunct="1">
              <a:defRPr/>
            </a:pPr>
            <a:endParaRPr lang="en-US" sz="2000" dirty="0"/>
          </a:p>
        </p:txBody>
      </p:sp>
    </p:spTree>
    <p:extLst>
      <p:ext uri="{BB962C8B-B14F-4D97-AF65-F5344CB8AC3E}">
        <p14:creationId xmlns:p14="http://schemas.microsoft.com/office/powerpoint/2010/main" val="7674163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SA#91-e,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a:t>
            </a:r>
            <a:r>
              <a:rPr lang="en-GB" sz="2400" b="1" i="1" dirty="0"/>
              <a:t>4) Documents for Information and Approval</a:t>
            </a:r>
          </a:p>
          <a:p>
            <a:pPr eaLnBrk="1" hangingPunct="1">
              <a:defRPr/>
            </a:pPr>
            <a:r>
              <a:rPr lang="en-GB" sz="2400" dirty="0">
                <a:solidFill>
                  <a:schemeClr val="bg1">
                    <a:lumMod val="65000"/>
                  </a:schemeClr>
                </a:solidFill>
              </a:rPr>
              <a:t> 5) Collected Items requiring action from SA</a:t>
            </a:r>
          </a:p>
        </p:txBody>
      </p:sp>
      <p:sp>
        <p:nvSpPr>
          <p:cNvPr id="48132"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(1/3)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Rel-17 TS coversheets for </a:t>
            </a:r>
            <a:r>
              <a:rPr lang="de-DE" altLang="de-DE" sz="2400" dirty="0">
                <a:solidFill>
                  <a:srgbClr val="FF0000"/>
                </a:solidFill>
              </a:rPr>
              <a:t>Information</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2" name="Table 1">
            <a:extLst>
              <a:ext uri="{FF2B5EF4-FFF2-40B4-BE49-F238E27FC236}">
                <a16:creationId xmlns:a16="http://schemas.microsoft.com/office/drawing/2014/main" id="{D80AE6BC-D5B0-4597-9C6F-71A957CEAD78}"/>
              </a:ext>
            </a:extLst>
          </p:cNvPr>
          <p:cNvGraphicFramePr>
            <a:graphicFrameLocks noGrp="1"/>
          </p:cNvGraphicFramePr>
          <p:nvPr>
            <p:extLst>
              <p:ext uri="{D42A27DB-BD31-4B8C-83A1-F6EECF244321}">
                <p14:modId xmlns:p14="http://schemas.microsoft.com/office/powerpoint/2010/main" val="2974696680"/>
              </p:ext>
            </p:extLst>
          </p:nvPr>
        </p:nvGraphicFramePr>
        <p:xfrm>
          <a:off x="538663" y="2273736"/>
          <a:ext cx="8248721" cy="1564560"/>
        </p:xfrm>
        <a:graphic>
          <a:graphicData uri="http://schemas.openxmlformats.org/drawingml/2006/table">
            <a:tbl>
              <a:tblPr firstRow="1" firstCol="1" bandRow="1">
                <a:tableStyleId>{5C22544A-7EE6-4342-B048-85BDC9FD1C3A}</a:tableStyleId>
              </a:tblPr>
              <a:tblGrid>
                <a:gridCol w="1344710">
                  <a:extLst>
                    <a:ext uri="{9D8B030D-6E8A-4147-A177-3AD203B41FA5}">
                      <a16:colId xmlns:a16="http://schemas.microsoft.com/office/drawing/2014/main" val="1122807824"/>
                    </a:ext>
                  </a:extLst>
                </a:gridCol>
                <a:gridCol w="4444165">
                  <a:extLst>
                    <a:ext uri="{9D8B030D-6E8A-4147-A177-3AD203B41FA5}">
                      <a16:colId xmlns:a16="http://schemas.microsoft.com/office/drawing/2014/main" val="1731816850"/>
                    </a:ext>
                  </a:extLst>
                </a:gridCol>
                <a:gridCol w="1005950">
                  <a:extLst>
                    <a:ext uri="{9D8B030D-6E8A-4147-A177-3AD203B41FA5}">
                      <a16:colId xmlns:a16="http://schemas.microsoft.com/office/drawing/2014/main" val="1520488708"/>
                    </a:ext>
                  </a:extLst>
                </a:gridCol>
                <a:gridCol w="1453896">
                  <a:extLst>
                    <a:ext uri="{9D8B030D-6E8A-4147-A177-3AD203B41FA5}">
                      <a16:colId xmlns:a16="http://schemas.microsoft.com/office/drawing/2014/main" val="1161532189"/>
                    </a:ext>
                  </a:extLst>
                </a:gridCol>
              </a:tblGrid>
              <a:tr h="298144">
                <a:tc>
                  <a:txBody>
                    <a:bodyPr/>
                    <a:lstStyle/>
                    <a:p>
                      <a:pPr marL="0" marR="0" algn="ctr">
                        <a:spcBef>
                          <a:spcPts val="0"/>
                        </a:spcBef>
                        <a:spcAft>
                          <a:spcPts val="0"/>
                        </a:spcAft>
                      </a:pPr>
                      <a:r>
                        <a:rPr lang="en-GB" sz="1400" dirty="0">
                          <a:effectLst/>
                        </a:rPr>
                        <a:t>SA-TD</a:t>
                      </a:r>
                    </a:p>
                  </a:txBody>
                  <a:tcPr marL="8886" marR="8886" marT="8886" marB="8886">
                    <a:solidFill>
                      <a:srgbClr val="62A14D"/>
                    </a:solidFill>
                  </a:tcPr>
                </a:tc>
                <a:tc>
                  <a:txBody>
                    <a:bodyPr/>
                    <a:lstStyle/>
                    <a:p>
                      <a:pPr marL="0" marR="0" algn="ctr">
                        <a:spcBef>
                          <a:spcPts val="0"/>
                        </a:spcBef>
                        <a:spcAft>
                          <a:spcPts val="0"/>
                        </a:spcAft>
                      </a:pPr>
                      <a:r>
                        <a:rPr lang="en-GB" sz="1400" dirty="0">
                          <a:effectLst/>
                        </a:rPr>
                        <a:t>Title</a:t>
                      </a:r>
                      <a:endParaRPr lang="en-US" sz="2400" dirty="0">
                        <a:effectLst/>
                        <a:latin typeface="Times New Roman" panose="02020603050405020304" pitchFamily="18" charset="0"/>
                        <a:ea typeface="Times New Roman" panose="02020603050405020304" pitchFamily="18" charset="0"/>
                      </a:endParaRPr>
                    </a:p>
                  </a:txBody>
                  <a:tcPr marL="8886" marR="8886" marT="8886" marB="8886">
                    <a:solidFill>
                      <a:srgbClr val="62A14D"/>
                    </a:solidFill>
                  </a:tcPr>
                </a:tc>
                <a:tc>
                  <a:txBody>
                    <a:bodyPr/>
                    <a:lstStyle/>
                    <a:p>
                      <a:pPr marL="0" marR="0" algn="ctr">
                        <a:spcBef>
                          <a:spcPts val="0"/>
                        </a:spcBef>
                        <a:spcAft>
                          <a:spcPts val="0"/>
                        </a:spcAft>
                      </a:pPr>
                      <a:r>
                        <a:rPr lang="en-GB" sz="1400" dirty="0">
                          <a:effectLst/>
                        </a:rPr>
                        <a:t>TR</a:t>
                      </a:r>
                      <a:endParaRPr lang="en-US" sz="2400" dirty="0">
                        <a:effectLst/>
                        <a:latin typeface="Times New Roman" panose="02020603050405020304" pitchFamily="18" charset="0"/>
                        <a:ea typeface="Times New Roman" panose="02020603050405020304" pitchFamily="18" charset="0"/>
                      </a:endParaRPr>
                    </a:p>
                  </a:txBody>
                  <a:tcPr marL="8886" marR="8886" marT="8886" marB="8886">
                    <a:solidFill>
                      <a:srgbClr val="62A14D"/>
                    </a:solidFill>
                  </a:tcPr>
                </a:tc>
                <a:tc>
                  <a:txBody>
                    <a:bodyPr/>
                    <a:lstStyle/>
                    <a:p>
                      <a:pPr marL="0" marR="0" algn="ctr">
                        <a:spcBef>
                          <a:spcPts val="0"/>
                        </a:spcBef>
                        <a:spcAft>
                          <a:spcPts val="0"/>
                        </a:spcAft>
                      </a:pPr>
                      <a:r>
                        <a:rPr lang="en-GB" sz="1400" dirty="0">
                          <a:effectLst/>
                        </a:rPr>
                        <a:t>WI Code</a:t>
                      </a:r>
                      <a:endParaRPr lang="en-US" sz="2400" dirty="0">
                        <a:effectLst/>
                        <a:latin typeface="Times New Roman" panose="02020603050405020304" pitchFamily="18" charset="0"/>
                        <a:ea typeface="Times New Roman" panose="02020603050405020304" pitchFamily="18" charset="0"/>
                      </a:endParaRPr>
                    </a:p>
                  </a:txBody>
                  <a:tcPr marL="8886" marR="8886" marT="8886" marB="8886">
                    <a:solidFill>
                      <a:srgbClr val="62A14D"/>
                    </a:solidFill>
                  </a:tcPr>
                </a:tc>
                <a:extLst>
                  <a:ext uri="{0D108BD9-81ED-4DB2-BD59-A6C34878D82A}">
                    <a16:rowId xmlns:a16="http://schemas.microsoft.com/office/drawing/2014/main" val="469028047"/>
                  </a:ext>
                </a:extLst>
              </a:tr>
              <a:tr h="316604">
                <a:tc>
                  <a:txBody>
                    <a:bodyPr/>
                    <a:lstStyle/>
                    <a:p>
                      <a:pPr marL="0" marR="0" algn="ctr" defTabSz="914400" rtl="0" eaLnBrk="1" latinLnBrk="0" hangingPunct="1">
                        <a:spcBef>
                          <a:spcPts val="200"/>
                        </a:spcBef>
                        <a:spcAft>
                          <a:spcPts val="0"/>
                        </a:spcAft>
                        <a:tabLst>
                          <a:tab pos="180340" algn="l"/>
                          <a:tab pos="360045" algn="l"/>
                        </a:tabLst>
                      </a:pPr>
                      <a:r>
                        <a:rPr lang="en-GB" sz="1600" b="1" kern="1200">
                          <a:solidFill>
                            <a:srgbClr val="365F91"/>
                          </a:solidFill>
                          <a:effectLst/>
                          <a:latin typeface="+mn-lt"/>
                          <a:ea typeface="+mn-ea"/>
                          <a:cs typeface="Times New Roman" panose="02020603050405020304" pitchFamily="18" charset="0"/>
                        </a:rPr>
                        <a:t>SP-210365</a:t>
                      </a:r>
                      <a:endParaRPr lang="en-US" sz="1600" b="1" kern="1200">
                        <a:solidFill>
                          <a:srgbClr val="365F91"/>
                        </a:solidFill>
                        <a:effectLst/>
                        <a:latin typeface="+mn-lt"/>
                        <a:ea typeface="+mn-ea"/>
                        <a:cs typeface="Times New Roman" panose="02020603050405020304" pitchFamily="18" charset="0"/>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dirty="0">
                          <a:solidFill>
                            <a:schemeClr val="dk1"/>
                          </a:solidFill>
                          <a:effectLst/>
                          <a:latin typeface="+mn-lt"/>
                          <a:ea typeface="+mn-ea"/>
                          <a:cs typeface="+mn-cs"/>
                        </a:rPr>
                        <a:t>Presentation of TS 23.548 for information</a:t>
                      </a:r>
                      <a:endParaRPr lang="en-US" sz="1400" kern="1200" dirty="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a:solidFill>
                            <a:schemeClr val="dk1"/>
                          </a:solidFill>
                          <a:effectLst/>
                          <a:latin typeface="+mn-lt"/>
                          <a:ea typeface="+mn-ea"/>
                          <a:cs typeface="+mn-cs"/>
                        </a:rPr>
                        <a:t>23.548</a:t>
                      </a:r>
                      <a:endParaRPr lang="en-US" sz="1400" kern="120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dirty="0">
                          <a:solidFill>
                            <a:schemeClr val="dk1"/>
                          </a:solidFill>
                          <a:effectLst/>
                          <a:latin typeface="+mn-lt"/>
                          <a:ea typeface="+mn-ea"/>
                          <a:cs typeface="+mn-cs"/>
                        </a:rPr>
                        <a:t>eEDGE_5GC</a:t>
                      </a:r>
                      <a:endParaRPr lang="en-US" sz="1400" kern="1200" dirty="0">
                        <a:solidFill>
                          <a:schemeClr val="dk1"/>
                        </a:solidFill>
                        <a:effectLst/>
                        <a:latin typeface="+mn-lt"/>
                        <a:ea typeface="+mn-ea"/>
                        <a:cs typeface="+mn-cs"/>
                      </a:endParaRPr>
                    </a:p>
                  </a:txBody>
                  <a:tcPr marL="68580" marR="68580" marT="0" marB="0">
                    <a:solidFill>
                      <a:srgbClr val="E9EDF4"/>
                    </a:solidFill>
                  </a:tcPr>
                </a:tc>
                <a:extLst>
                  <a:ext uri="{0D108BD9-81ED-4DB2-BD59-A6C34878D82A}">
                    <a16:rowId xmlns:a16="http://schemas.microsoft.com/office/drawing/2014/main" val="3901161816"/>
                  </a:ext>
                </a:extLst>
              </a:tr>
              <a:tr h="316604">
                <a:tc>
                  <a:txBody>
                    <a:bodyPr/>
                    <a:lstStyle/>
                    <a:p>
                      <a:pPr marL="0" marR="0" algn="ctr" defTabSz="914400" rtl="0" eaLnBrk="1" latinLnBrk="0" hangingPunct="1">
                        <a:spcBef>
                          <a:spcPts val="200"/>
                        </a:spcBef>
                        <a:spcAft>
                          <a:spcPts val="0"/>
                        </a:spcAft>
                        <a:tabLst>
                          <a:tab pos="180340" algn="l"/>
                          <a:tab pos="360045" algn="l"/>
                        </a:tabLst>
                      </a:pPr>
                      <a:r>
                        <a:rPr lang="en-GB" sz="1600" b="1" kern="1200">
                          <a:solidFill>
                            <a:srgbClr val="365F91"/>
                          </a:solidFill>
                          <a:effectLst/>
                          <a:latin typeface="+mn-lt"/>
                          <a:ea typeface="+mn-ea"/>
                          <a:cs typeface="Times New Roman" panose="02020603050405020304" pitchFamily="18" charset="0"/>
                        </a:rPr>
                        <a:t>SP-210366</a:t>
                      </a:r>
                      <a:endParaRPr lang="en-US" sz="1600" b="1" kern="1200">
                        <a:solidFill>
                          <a:srgbClr val="365F91"/>
                        </a:solidFill>
                        <a:effectLst/>
                        <a:latin typeface="+mn-lt"/>
                        <a:ea typeface="+mn-ea"/>
                        <a:cs typeface="Times New Roman" panose="02020603050405020304" pitchFamily="18" charset="0"/>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a:solidFill>
                            <a:schemeClr val="dk1"/>
                          </a:solidFill>
                          <a:effectLst/>
                          <a:latin typeface="+mn-lt"/>
                          <a:ea typeface="+mn-ea"/>
                          <a:cs typeface="+mn-cs"/>
                        </a:rPr>
                        <a:t>Presentation of TS 23.256 for information</a:t>
                      </a:r>
                      <a:endParaRPr lang="en-US" sz="1400" kern="120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a:solidFill>
                            <a:schemeClr val="dk1"/>
                          </a:solidFill>
                          <a:effectLst/>
                          <a:latin typeface="+mn-lt"/>
                          <a:ea typeface="+mn-ea"/>
                          <a:cs typeface="+mn-cs"/>
                        </a:rPr>
                        <a:t>23.256</a:t>
                      </a:r>
                      <a:endParaRPr lang="en-US" sz="1400" kern="120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dirty="0">
                          <a:solidFill>
                            <a:schemeClr val="dk1"/>
                          </a:solidFill>
                          <a:effectLst/>
                          <a:latin typeface="+mn-lt"/>
                          <a:ea typeface="+mn-ea"/>
                          <a:cs typeface="+mn-cs"/>
                        </a:rPr>
                        <a:t>ID_UAS</a:t>
                      </a:r>
                      <a:endParaRPr lang="en-US" sz="1400" kern="1200" dirty="0">
                        <a:solidFill>
                          <a:schemeClr val="dk1"/>
                        </a:solidFill>
                        <a:effectLst/>
                        <a:latin typeface="+mn-lt"/>
                        <a:ea typeface="+mn-ea"/>
                        <a:cs typeface="+mn-cs"/>
                      </a:endParaRPr>
                    </a:p>
                  </a:txBody>
                  <a:tcPr marL="68580" marR="68580" marT="0" marB="0">
                    <a:solidFill>
                      <a:srgbClr val="E9EDF4"/>
                    </a:solidFill>
                  </a:tcPr>
                </a:tc>
                <a:extLst>
                  <a:ext uri="{0D108BD9-81ED-4DB2-BD59-A6C34878D82A}">
                    <a16:rowId xmlns:a16="http://schemas.microsoft.com/office/drawing/2014/main" val="2855791311"/>
                  </a:ext>
                </a:extLst>
              </a:tr>
              <a:tr h="316604">
                <a:tc>
                  <a:txBody>
                    <a:bodyPr/>
                    <a:lstStyle/>
                    <a:p>
                      <a:pPr marL="0" marR="0" algn="ctr" defTabSz="914400" rtl="0" eaLnBrk="1" latinLnBrk="0" hangingPunct="1">
                        <a:spcBef>
                          <a:spcPts val="200"/>
                        </a:spcBef>
                        <a:spcAft>
                          <a:spcPts val="0"/>
                        </a:spcAft>
                        <a:tabLst>
                          <a:tab pos="180340" algn="l"/>
                          <a:tab pos="360045" algn="l"/>
                        </a:tabLst>
                      </a:pPr>
                      <a:r>
                        <a:rPr lang="en-GB" sz="1600" b="1" kern="1200">
                          <a:solidFill>
                            <a:srgbClr val="365F91"/>
                          </a:solidFill>
                          <a:effectLst/>
                          <a:latin typeface="+mn-lt"/>
                          <a:ea typeface="+mn-ea"/>
                          <a:cs typeface="Times New Roman" panose="02020603050405020304" pitchFamily="18" charset="0"/>
                        </a:rPr>
                        <a:t>SP-210367</a:t>
                      </a:r>
                      <a:endParaRPr lang="en-US" sz="1600" b="1" kern="1200">
                        <a:solidFill>
                          <a:srgbClr val="365F91"/>
                        </a:solidFill>
                        <a:effectLst/>
                        <a:latin typeface="+mn-lt"/>
                        <a:ea typeface="+mn-ea"/>
                        <a:cs typeface="Times New Roman" panose="02020603050405020304" pitchFamily="18" charset="0"/>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a:solidFill>
                            <a:schemeClr val="dk1"/>
                          </a:solidFill>
                          <a:effectLst/>
                          <a:latin typeface="+mn-lt"/>
                          <a:ea typeface="+mn-ea"/>
                          <a:cs typeface="+mn-cs"/>
                        </a:rPr>
                        <a:t>Presentation of TS 23.304 for information</a:t>
                      </a:r>
                      <a:endParaRPr lang="en-US" sz="1400" kern="120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a:solidFill>
                            <a:schemeClr val="dk1"/>
                          </a:solidFill>
                          <a:effectLst/>
                          <a:latin typeface="+mn-lt"/>
                          <a:ea typeface="+mn-ea"/>
                          <a:cs typeface="+mn-cs"/>
                        </a:rPr>
                        <a:t>23.304</a:t>
                      </a:r>
                      <a:endParaRPr lang="en-US" sz="1400" kern="120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dirty="0">
                          <a:solidFill>
                            <a:schemeClr val="dk1"/>
                          </a:solidFill>
                          <a:effectLst/>
                          <a:latin typeface="+mn-lt"/>
                          <a:ea typeface="+mn-ea"/>
                          <a:cs typeface="+mn-cs"/>
                        </a:rPr>
                        <a:t>5G_ProSe</a:t>
                      </a:r>
                      <a:endParaRPr lang="en-US" sz="1400" kern="1200" dirty="0">
                        <a:solidFill>
                          <a:schemeClr val="dk1"/>
                        </a:solidFill>
                        <a:effectLst/>
                        <a:latin typeface="+mn-lt"/>
                        <a:ea typeface="+mn-ea"/>
                        <a:cs typeface="+mn-cs"/>
                      </a:endParaRPr>
                    </a:p>
                  </a:txBody>
                  <a:tcPr marL="68580" marR="68580" marT="0" marB="0">
                    <a:solidFill>
                      <a:srgbClr val="E9EDF4"/>
                    </a:solidFill>
                  </a:tcPr>
                </a:tc>
                <a:extLst>
                  <a:ext uri="{0D108BD9-81ED-4DB2-BD59-A6C34878D82A}">
                    <a16:rowId xmlns:a16="http://schemas.microsoft.com/office/drawing/2014/main" val="223275772"/>
                  </a:ext>
                </a:extLst>
              </a:tr>
              <a:tr h="316604">
                <a:tc>
                  <a:txBody>
                    <a:bodyPr/>
                    <a:lstStyle/>
                    <a:p>
                      <a:pPr marL="0" marR="0" algn="ctr" defTabSz="914400" rtl="0" eaLnBrk="1" latinLnBrk="0" hangingPunct="1">
                        <a:spcBef>
                          <a:spcPts val="200"/>
                        </a:spcBef>
                        <a:spcAft>
                          <a:spcPts val="0"/>
                        </a:spcAft>
                        <a:tabLst>
                          <a:tab pos="180340" algn="l"/>
                          <a:tab pos="360045" algn="l"/>
                        </a:tabLst>
                      </a:pPr>
                      <a:r>
                        <a:rPr lang="en-GB" sz="1600" b="1" kern="1200">
                          <a:solidFill>
                            <a:srgbClr val="365F91"/>
                          </a:solidFill>
                          <a:effectLst/>
                          <a:latin typeface="+mn-lt"/>
                          <a:ea typeface="+mn-ea"/>
                          <a:cs typeface="Times New Roman" panose="02020603050405020304" pitchFamily="18" charset="0"/>
                        </a:rPr>
                        <a:t>SP-210368</a:t>
                      </a:r>
                      <a:endParaRPr lang="en-US" sz="1600" b="1" kern="1200">
                        <a:solidFill>
                          <a:srgbClr val="365F91"/>
                        </a:solidFill>
                        <a:effectLst/>
                        <a:latin typeface="+mn-lt"/>
                        <a:ea typeface="+mn-ea"/>
                        <a:cs typeface="Times New Roman" panose="02020603050405020304" pitchFamily="18" charset="0"/>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a:solidFill>
                            <a:schemeClr val="dk1"/>
                          </a:solidFill>
                          <a:effectLst/>
                          <a:latin typeface="+mn-lt"/>
                          <a:ea typeface="+mn-ea"/>
                          <a:cs typeface="+mn-cs"/>
                        </a:rPr>
                        <a:t>Presentation of TS 23.247 for information</a:t>
                      </a:r>
                      <a:endParaRPr lang="en-US" sz="1400" kern="120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a:solidFill>
                            <a:schemeClr val="dk1"/>
                          </a:solidFill>
                          <a:effectLst/>
                          <a:latin typeface="+mn-lt"/>
                          <a:ea typeface="+mn-ea"/>
                          <a:cs typeface="+mn-cs"/>
                        </a:rPr>
                        <a:t>23.247</a:t>
                      </a:r>
                      <a:endParaRPr lang="en-US" sz="1400" kern="120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dirty="0">
                          <a:solidFill>
                            <a:schemeClr val="dk1"/>
                          </a:solidFill>
                          <a:effectLst/>
                          <a:latin typeface="+mn-lt"/>
                          <a:ea typeface="+mn-ea"/>
                          <a:cs typeface="+mn-cs"/>
                        </a:rPr>
                        <a:t>5MBS</a:t>
                      </a:r>
                      <a:endParaRPr lang="en-US" sz="1400" kern="1200" dirty="0">
                        <a:solidFill>
                          <a:schemeClr val="dk1"/>
                        </a:solidFill>
                        <a:effectLst/>
                        <a:latin typeface="+mn-lt"/>
                        <a:ea typeface="+mn-ea"/>
                        <a:cs typeface="+mn-cs"/>
                      </a:endParaRPr>
                    </a:p>
                  </a:txBody>
                  <a:tcPr marL="68580" marR="68580" marT="0" marB="0">
                    <a:solidFill>
                      <a:srgbClr val="E9EDF4"/>
                    </a:solidFill>
                  </a:tcPr>
                </a:tc>
                <a:extLst>
                  <a:ext uri="{0D108BD9-81ED-4DB2-BD59-A6C34878D82A}">
                    <a16:rowId xmlns:a16="http://schemas.microsoft.com/office/drawing/2014/main" val="3702537758"/>
                  </a:ext>
                </a:extLst>
              </a:tr>
            </a:tbl>
          </a:graphicData>
        </a:graphic>
      </p:graphicFrame>
      <p:sp>
        <p:nvSpPr>
          <p:cNvPr id="5" name="Content Placeholder 2">
            <a:extLst>
              <a:ext uri="{FF2B5EF4-FFF2-40B4-BE49-F238E27FC236}">
                <a16:creationId xmlns:a16="http://schemas.microsoft.com/office/drawing/2014/main" id="{144E3CE2-C11B-492C-AE78-630DF4F6006C}"/>
              </a:ext>
            </a:extLst>
          </p:cNvPr>
          <p:cNvSpPr txBox="1">
            <a:spLocks/>
          </p:cNvSpPr>
          <p:nvPr/>
        </p:nvSpPr>
        <p:spPr bwMode="auto">
          <a:xfrm>
            <a:off x="192555" y="4445204"/>
            <a:ext cx="8342313" cy="50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r>
              <a:rPr lang="de-DE" altLang="de-DE" sz="2400" kern="0" dirty="0"/>
              <a:t>Rel-17 TR coversheets for </a:t>
            </a:r>
            <a:r>
              <a:rPr lang="de-DE" altLang="de-DE" sz="2400" kern="0" dirty="0">
                <a:solidFill>
                  <a:srgbClr val="FF0000"/>
                </a:solidFill>
              </a:rPr>
              <a:t>Approval</a:t>
            </a:r>
          </a:p>
          <a:p>
            <a:pPr marL="457200" lvl="1" indent="0" eaLnBrk="1" hangingPunct="1">
              <a:buFont typeface="Arial" panose="020B0604020202020204" pitchFamily="34" charset="0"/>
              <a:buNone/>
            </a:pPr>
            <a:endParaRPr lang="de-DE" sz="1600" kern="0" dirty="0"/>
          </a:p>
          <a:p>
            <a:pPr eaLnBrk="1" hangingPunct="1"/>
            <a:endParaRPr lang="de-DE" sz="1600" kern="0" dirty="0"/>
          </a:p>
          <a:p>
            <a:pPr marL="457200" lvl="1" indent="0" eaLnBrk="1" hangingPunct="1">
              <a:buFont typeface="Arial" panose="020B0604020202020204" pitchFamily="34" charset="0"/>
              <a:buNone/>
            </a:pPr>
            <a:endParaRPr lang="zh-CN" altLang="zh-CN" sz="1600" b="1" kern="0"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kern="0" dirty="0"/>
          </a:p>
          <a:p>
            <a:pPr lvl="1"/>
            <a:endParaRPr lang="en-GB" sz="1600" kern="0" dirty="0"/>
          </a:p>
          <a:p>
            <a:pPr eaLnBrk="1" hangingPunct="1"/>
            <a:endParaRPr lang="de-DE" altLang="de-DE" sz="2200" kern="0" dirty="0">
              <a:solidFill>
                <a:srgbClr val="FF0000"/>
              </a:solidFill>
            </a:endParaRPr>
          </a:p>
        </p:txBody>
      </p:sp>
      <p:graphicFrame>
        <p:nvGraphicFramePr>
          <p:cNvPr id="4" name="Table 3">
            <a:extLst>
              <a:ext uri="{FF2B5EF4-FFF2-40B4-BE49-F238E27FC236}">
                <a16:creationId xmlns:a16="http://schemas.microsoft.com/office/drawing/2014/main" id="{399A34F3-8C62-401A-9FD6-A6ACE49EC539}"/>
              </a:ext>
            </a:extLst>
          </p:cNvPr>
          <p:cNvGraphicFramePr>
            <a:graphicFrameLocks noGrp="1"/>
          </p:cNvGraphicFramePr>
          <p:nvPr>
            <p:extLst>
              <p:ext uri="{D42A27DB-BD31-4B8C-83A1-F6EECF244321}">
                <p14:modId xmlns:p14="http://schemas.microsoft.com/office/powerpoint/2010/main" val="1791392886"/>
              </p:ext>
            </p:extLst>
          </p:nvPr>
        </p:nvGraphicFramePr>
        <p:xfrm>
          <a:off x="533901" y="5039567"/>
          <a:ext cx="8248721" cy="614748"/>
        </p:xfrm>
        <a:graphic>
          <a:graphicData uri="http://schemas.openxmlformats.org/drawingml/2006/table">
            <a:tbl>
              <a:tblPr firstRow="1" firstCol="1" bandRow="1">
                <a:tableStyleId>{5C22544A-7EE6-4342-B048-85BDC9FD1C3A}</a:tableStyleId>
              </a:tblPr>
              <a:tblGrid>
                <a:gridCol w="1344710">
                  <a:extLst>
                    <a:ext uri="{9D8B030D-6E8A-4147-A177-3AD203B41FA5}">
                      <a16:colId xmlns:a16="http://schemas.microsoft.com/office/drawing/2014/main" val="1857889918"/>
                    </a:ext>
                  </a:extLst>
                </a:gridCol>
                <a:gridCol w="4444165">
                  <a:extLst>
                    <a:ext uri="{9D8B030D-6E8A-4147-A177-3AD203B41FA5}">
                      <a16:colId xmlns:a16="http://schemas.microsoft.com/office/drawing/2014/main" val="1701955786"/>
                    </a:ext>
                  </a:extLst>
                </a:gridCol>
                <a:gridCol w="1005950">
                  <a:extLst>
                    <a:ext uri="{9D8B030D-6E8A-4147-A177-3AD203B41FA5}">
                      <a16:colId xmlns:a16="http://schemas.microsoft.com/office/drawing/2014/main" val="3431294077"/>
                    </a:ext>
                  </a:extLst>
                </a:gridCol>
                <a:gridCol w="1453896">
                  <a:extLst>
                    <a:ext uri="{9D8B030D-6E8A-4147-A177-3AD203B41FA5}">
                      <a16:colId xmlns:a16="http://schemas.microsoft.com/office/drawing/2014/main" val="1699451797"/>
                    </a:ext>
                  </a:extLst>
                </a:gridCol>
              </a:tblGrid>
              <a:tr h="298144">
                <a:tc>
                  <a:txBody>
                    <a:bodyPr/>
                    <a:lstStyle/>
                    <a:p>
                      <a:pPr marL="0" marR="0" algn="ctr">
                        <a:spcBef>
                          <a:spcPts val="0"/>
                        </a:spcBef>
                        <a:spcAft>
                          <a:spcPts val="0"/>
                        </a:spcAft>
                      </a:pPr>
                      <a:r>
                        <a:rPr lang="en-GB" sz="1400" dirty="0">
                          <a:effectLst/>
                        </a:rPr>
                        <a:t>SA-TD</a:t>
                      </a:r>
                    </a:p>
                  </a:txBody>
                  <a:tcPr marL="8886" marR="8886" marT="8886" marB="8886">
                    <a:solidFill>
                      <a:srgbClr val="62A14D"/>
                    </a:solidFill>
                  </a:tcPr>
                </a:tc>
                <a:tc>
                  <a:txBody>
                    <a:bodyPr/>
                    <a:lstStyle/>
                    <a:p>
                      <a:pPr marL="0" marR="0" algn="ctr">
                        <a:spcBef>
                          <a:spcPts val="0"/>
                        </a:spcBef>
                        <a:spcAft>
                          <a:spcPts val="0"/>
                        </a:spcAft>
                      </a:pPr>
                      <a:r>
                        <a:rPr lang="en-GB" sz="1400" dirty="0">
                          <a:effectLst/>
                        </a:rPr>
                        <a:t>Title</a:t>
                      </a:r>
                      <a:endParaRPr lang="en-US" sz="2400" dirty="0">
                        <a:effectLst/>
                        <a:latin typeface="Times New Roman" panose="02020603050405020304" pitchFamily="18" charset="0"/>
                        <a:ea typeface="Times New Roman" panose="02020603050405020304" pitchFamily="18" charset="0"/>
                      </a:endParaRPr>
                    </a:p>
                  </a:txBody>
                  <a:tcPr marL="8886" marR="8886" marT="8886" marB="8886">
                    <a:solidFill>
                      <a:srgbClr val="62A14D"/>
                    </a:solidFill>
                  </a:tcPr>
                </a:tc>
                <a:tc>
                  <a:txBody>
                    <a:bodyPr/>
                    <a:lstStyle/>
                    <a:p>
                      <a:pPr marL="0" marR="0" algn="ctr">
                        <a:spcBef>
                          <a:spcPts val="0"/>
                        </a:spcBef>
                        <a:spcAft>
                          <a:spcPts val="0"/>
                        </a:spcAft>
                      </a:pPr>
                      <a:r>
                        <a:rPr lang="en-GB" sz="1400" dirty="0">
                          <a:effectLst/>
                        </a:rPr>
                        <a:t>TR</a:t>
                      </a:r>
                      <a:endParaRPr lang="en-US" sz="2400" dirty="0">
                        <a:effectLst/>
                        <a:latin typeface="Times New Roman" panose="02020603050405020304" pitchFamily="18" charset="0"/>
                        <a:ea typeface="Times New Roman" panose="02020603050405020304" pitchFamily="18" charset="0"/>
                      </a:endParaRPr>
                    </a:p>
                  </a:txBody>
                  <a:tcPr marL="8886" marR="8886" marT="8886" marB="8886">
                    <a:solidFill>
                      <a:srgbClr val="62A14D"/>
                    </a:solidFill>
                  </a:tcPr>
                </a:tc>
                <a:tc>
                  <a:txBody>
                    <a:bodyPr/>
                    <a:lstStyle/>
                    <a:p>
                      <a:pPr marL="0" marR="0" algn="ctr">
                        <a:spcBef>
                          <a:spcPts val="0"/>
                        </a:spcBef>
                        <a:spcAft>
                          <a:spcPts val="0"/>
                        </a:spcAft>
                      </a:pPr>
                      <a:r>
                        <a:rPr lang="en-GB" sz="1400" dirty="0">
                          <a:effectLst/>
                        </a:rPr>
                        <a:t>WI Code</a:t>
                      </a:r>
                      <a:endParaRPr lang="en-US" sz="2400" dirty="0">
                        <a:effectLst/>
                        <a:latin typeface="Times New Roman" panose="02020603050405020304" pitchFamily="18" charset="0"/>
                        <a:ea typeface="Times New Roman" panose="02020603050405020304" pitchFamily="18" charset="0"/>
                      </a:endParaRPr>
                    </a:p>
                  </a:txBody>
                  <a:tcPr marL="8886" marR="8886" marT="8886" marB="8886">
                    <a:solidFill>
                      <a:srgbClr val="62A14D"/>
                    </a:solidFill>
                  </a:tcPr>
                </a:tc>
                <a:extLst>
                  <a:ext uri="{0D108BD9-81ED-4DB2-BD59-A6C34878D82A}">
                    <a16:rowId xmlns:a16="http://schemas.microsoft.com/office/drawing/2014/main" val="2797420398"/>
                  </a:ext>
                </a:extLst>
              </a:tr>
              <a:tr h="316604">
                <a:tc>
                  <a:txBody>
                    <a:bodyPr/>
                    <a:lstStyle/>
                    <a:p>
                      <a:pPr marL="0" marR="0" algn="ctr" defTabSz="914400" rtl="0" eaLnBrk="1" latinLnBrk="0" hangingPunct="1">
                        <a:spcBef>
                          <a:spcPts val="200"/>
                        </a:spcBef>
                        <a:spcAft>
                          <a:spcPts val="0"/>
                        </a:spcAft>
                        <a:tabLst>
                          <a:tab pos="180340" algn="l"/>
                          <a:tab pos="360045" algn="l"/>
                        </a:tabLst>
                      </a:pPr>
                      <a:r>
                        <a:rPr lang="en-GB" sz="1600" b="1" kern="1200" dirty="0">
                          <a:solidFill>
                            <a:srgbClr val="365F91"/>
                          </a:solidFill>
                          <a:effectLst/>
                          <a:latin typeface="+mn-lt"/>
                          <a:ea typeface="+mn-ea"/>
                          <a:cs typeface="Times New Roman" panose="02020603050405020304" pitchFamily="18" charset="0"/>
                        </a:rPr>
                        <a:t>SP-210369</a:t>
                      </a:r>
                      <a:endParaRPr lang="en-US" sz="1600" b="1" kern="1200" dirty="0">
                        <a:solidFill>
                          <a:srgbClr val="365F91"/>
                        </a:solidFill>
                        <a:effectLst/>
                        <a:latin typeface="+mn-lt"/>
                        <a:ea typeface="+mn-ea"/>
                        <a:cs typeface="Times New Roman" panose="02020603050405020304" pitchFamily="18" charset="0"/>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dirty="0">
                          <a:solidFill>
                            <a:schemeClr val="dk1"/>
                          </a:solidFill>
                          <a:effectLst/>
                          <a:latin typeface="+mn-lt"/>
                          <a:ea typeface="+mn-ea"/>
                          <a:cs typeface="+mn-cs"/>
                        </a:rPr>
                        <a:t>Presentation of TR 23.761 for approval</a:t>
                      </a:r>
                      <a:endParaRPr lang="en-US" sz="1400" kern="1200" dirty="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dirty="0">
                          <a:solidFill>
                            <a:schemeClr val="dk1"/>
                          </a:solidFill>
                          <a:effectLst/>
                          <a:latin typeface="+mn-lt"/>
                          <a:ea typeface="+mn-ea"/>
                          <a:cs typeface="+mn-cs"/>
                        </a:rPr>
                        <a:t>23.761</a:t>
                      </a:r>
                      <a:endParaRPr lang="en-US" sz="1400" kern="1200" dirty="0">
                        <a:solidFill>
                          <a:schemeClr val="dk1"/>
                        </a:solidFill>
                        <a:effectLst/>
                        <a:latin typeface="+mn-lt"/>
                        <a:ea typeface="+mn-ea"/>
                        <a:cs typeface="+mn-cs"/>
                      </a:endParaRPr>
                    </a:p>
                  </a:txBody>
                  <a:tcPr marL="68580" marR="68580" marT="0" marB="0">
                    <a:solidFill>
                      <a:srgbClr val="E9EDF4"/>
                    </a:solidFill>
                  </a:tcPr>
                </a:tc>
                <a:tc>
                  <a:txBody>
                    <a:bodyPr/>
                    <a:lstStyle/>
                    <a:p>
                      <a:pPr marL="0" marR="0" algn="l" defTabSz="914400" rtl="0" eaLnBrk="1" latinLnBrk="0" hangingPunct="1">
                        <a:spcBef>
                          <a:spcPts val="0"/>
                        </a:spcBef>
                        <a:spcAft>
                          <a:spcPts val="0"/>
                        </a:spcAft>
                        <a:tabLst>
                          <a:tab pos="180340" algn="l"/>
                          <a:tab pos="360045" algn="l"/>
                        </a:tabLst>
                      </a:pPr>
                      <a:r>
                        <a:rPr lang="en-GB" sz="1400" kern="1200" dirty="0">
                          <a:solidFill>
                            <a:schemeClr val="dk1"/>
                          </a:solidFill>
                          <a:effectLst/>
                          <a:latin typeface="+mn-lt"/>
                          <a:ea typeface="+mn-ea"/>
                          <a:cs typeface="+mn-cs"/>
                        </a:rPr>
                        <a:t>FS_MUSIM</a:t>
                      </a:r>
                      <a:endParaRPr lang="en-US" sz="1400" kern="1200" dirty="0">
                        <a:solidFill>
                          <a:schemeClr val="dk1"/>
                        </a:solidFill>
                        <a:effectLst/>
                        <a:latin typeface="+mn-lt"/>
                        <a:ea typeface="+mn-ea"/>
                        <a:cs typeface="+mn-cs"/>
                      </a:endParaRPr>
                    </a:p>
                  </a:txBody>
                  <a:tcPr marL="68580" marR="68580" marT="0" marB="0">
                    <a:solidFill>
                      <a:srgbClr val="E9EDF4"/>
                    </a:solidFill>
                  </a:tcPr>
                </a:tc>
                <a:extLst>
                  <a:ext uri="{0D108BD9-81ED-4DB2-BD59-A6C34878D82A}">
                    <a16:rowId xmlns:a16="http://schemas.microsoft.com/office/drawing/2014/main" val="2434969546"/>
                  </a:ext>
                </a:extLst>
              </a:tr>
            </a:tbl>
          </a:graphicData>
        </a:graphic>
      </p:graphicFrame>
    </p:spTree>
    <p:extLst>
      <p:ext uri="{BB962C8B-B14F-4D97-AF65-F5344CB8AC3E}">
        <p14:creationId xmlns:p14="http://schemas.microsoft.com/office/powerpoint/2010/main" val="618129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(2/3)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Rel-17 WID(s)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3" name="Table 2">
            <a:extLst>
              <a:ext uri="{FF2B5EF4-FFF2-40B4-BE49-F238E27FC236}">
                <a16:creationId xmlns:a16="http://schemas.microsoft.com/office/drawing/2014/main" id="{C39BB5DE-55BA-44A6-AF33-01B5884DC4D9}"/>
              </a:ext>
            </a:extLst>
          </p:cNvPr>
          <p:cNvGraphicFramePr>
            <a:graphicFrameLocks noGrp="1"/>
          </p:cNvGraphicFramePr>
          <p:nvPr>
            <p:extLst>
              <p:ext uri="{D42A27DB-BD31-4B8C-83A1-F6EECF244321}">
                <p14:modId xmlns:p14="http://schemas.microsoft.com/office/powerpoint/2010/main" val="4032224288"/>
              </p:ext>
            </p:extLst>
          </p:nvPr>
        </p:nvGraphicFramePr>
        <p:xfrm>
          <a:off x="488950" y="2185605"/>
          <a:ext cx="8254206" cy="731520"/>
        </p:xfrm>
        <a:graphic>
          <a:graphicData uri="http://schemas.openxmlformats.org/drawingml/2006/table">
            <a:tbl>
              <a:tblPr>
                <a:tableStyleId>{5C22544A-7EE6-4342-B048-85BDC9FD1C3A}</a:tableStyleId>
              </a:tblPr>
              <a:tblGrid>
                <a:gridCol w="1145886">
                  <a:extLst>
                    <a:ext uri="{9D8B030D-6E8A-4147-A177-3AD203B41FA5}">
                      <a16:colId xmlns:a16="http://schemas.microsoft.com/office/drawing/2014/main" val="3147996082"/>
                    </a:ext>
                  </a:extLst>
                </a:gridCol>
                <a:gridCol w="1258489">
                  <a:extLst>
                    <a:ext uri="{9D8B030D-6E8A-4147-A177-3AD203B41FA5}">
                      <a16:colId xmlns:a16="http://schemas.microsoft.com/office/drawing/2014/main" val="3129532351"/>
                    </a:ext>
                  </a:extLst>
                </a:gridCol>
                <a:gridCol w="1282890">
                  <a:extLst>
                    <a:ext uri="{9D8B030D-6E8A-4147-A177-3AD203B41FA5}">
                      <a16:colId xmlns:a16="http://schemas.microsoft.com/office/drawing/2014/main" val="67277315"/>
                    </a:ext>
                  </a:extLst>
                </a:gridCol>
                <a:gridCol w="4566941">
                  <a:extLst>
                    <a:ext uri="{9D8B030D-6E8A-4147-A177-3AD203B41FA5}">
                      <a16:colId xmlns:a16="http://schemas.microsoft.com/office/drawing/2014/main" val="2196209889"/>
                    </a:ext>
                  </a:extLst>
                </a:gridCol>
              </a:tblGrid>
              <a:tr h="0">
                <a:tc>
                  <a:txBody>
                    <a:bodyPr/>
                    <a:lstStyle/>
                    <a:p>
                      <a:pPr marL="0" marR="0" algn="ctr" hangingPunct="0">
                        <a:spcBef>
                          <a:spcPts val="0"/>
                        </a:spcBef>
                        <a:spcAft>
                          <a:spcPts val="0"/>
                        </a:spcAft>
                      </a:pPr>
                      <a:r>
                        <a:rPr lang="en-GB" sz="1400" b="1" dirty="0">
                          <a:effectLst/>
                        </a:rPr>
                        <a:t>SA-TD</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dirty="0">
                          <a:effectLst/>
                        </a:rPr>
                        <a:t>WI Code</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dirty="0">
                          <a:effectLst/>
                        </a:rPr>
                        <a:t>Title</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extLst>
                  <a:ext uri="{0D108BD9-81ED-4DB2-BD59-A6C34878D82A}">
                    <a16:rowId xmlns:a16="http://schemas.microsoft.com/office/drawing/2014/main" val="494935011"/>
                  </a:ext>
                </a:extLst>
              </a:tr>
              <a:tr h="0">
                <a:tc>
                  <a:txBody>
                    <a:bodyPr/>
                    <a:lstStyle/>
                    <a:p>
                      <a:pPr marL="0" marR="0" algn="ctr" defTabSz="914400" rtl="0" eaLnBrk="1" latinLnBrk="0" hangingPunct="1">
                        <a:spcBef>
                          <a:spcPts val="200"/>
                        </a:spcBef>
                        <a:spcAft>
                          <a:spcPts val="0"/>
                        </a:spcAft>
                      </a:pPr>
                      <a:r>
                        <a:rPr lang="en-GB" sz="1400" b="1" kern="1200" dirty="0">
                          <a:solidFill>
                            <a:srgbClr val="365F91"/>
                          </a:solidFill>
                          <a:effectLst/>
                          <a:latin typeface="+mn-lt"/>
                          <a:ea typeface="+mn-ea"/>
                          <a:cs typeface="Times New Roman" panose="02020603050405020304" pitchFamily="18" charset="0"/>
                        </a:rPr>
                        <a:t>SP-210364</a:t>
                      </a:r>
                      <a:endParaRPr lang="en-US" sz="1400" b="1" kern="1200" dirty="0">
                        <a:solidFill>
                          <a:srgbClr val="365F91"/>
                        </a:solidFill>
                        <a:effectLst/>
                        <a:latin typeface="+mn-lt"/>
                        <a:ea typeface="+mn-ea"/>
                        <a:cs typeface="Times New Roman" panose="02020603050405020304" pitchFamily="18" charset="0"/>
                      </a:endParaRPr>
                    </a:p>
                  </a:txBody>
                  <a:tcPr marL="68580" marR="68580" marT="0" marB="0"/>
                </a:tc>
                <a:tc>
                  <a:txBody>
                    <a:bodyPr/>
                    <a:lstStyle/>
                    <a:p>
                      <a:pPr marL="0" marR="0" algn="l" defTabSz="914400" rtl="0" eaLnBrk="1" latinLnBrk="0" hangingPunct="1">
                        <a:spcBef>
                          <a:spcPts val="0"/>
                        </a:spcBef>
                        <a:spcAft>
                          <a:spcPts val="0"/>
                        </a:spcAft>
                      </a:pPr>
                      <a:r>
                        <a:rPr lang="en-GB" sz="1400" kern="1200" dirty="0">
                          <a:solidFill>
                            <a:schemeClr val="dk1"/>
                          </a:solidFill>
                          <a:effectLst/>
                          <a:latin typeface="+mn-lt"/>
                          <a:ea typeface="+mn-ea"/>
                          <a:cs typeface="+mn-cs"/>
                        </a:rPr>
                        <a:t>WID REVISED</a:t>
                      </a:r>
                      <a:endParaRPr lang="en-US" sz="14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GB" sz="1400" kern="1200" dirty="0">
                          <a:solidFill>
                            <a:schemeClr val="dk1"/>
                          </a:solidFill>
                          <a:effectLst/>
                          <a:latin typeface="+mn-lt"/>
                          <a:ea typeface="+mn-ea"/>
                          <a:cs typeface="+mn-cs"/>
                        </a:rPr>
                        <a:t>TEI17_GEM</a:t>
                      </a:r>
                      <a:endParaRPr lang="en-US" sz="14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1400" kern="1200" dirty="0">
                          <a:solidFill>
                            <a:schemeClr val="dk1"/>
                          </a:solidFill>
                          <a:effectLst/>
                          <a:latin typeface="+mn-lt"/>
                          <a:ea typeface="+mn-ea"/>
                          <a:cs typeface="+mn-cs"/>
                        </a:rPr>
                        <a:t>Revised WID on Dynamic management of group-based event monitoring</a:t>
                      </a:r>
                    </a:p>
                  </a:txBody>
                  <a:tcPr marL="68580" marR="68580" marT="0" marB="0"/>
                </a:tc>
                <a:extLst>
                  <a:ext uri="{0D108BD9-81ED-4DB2-BD59-A6C34878D82A}">
                    <a16:rowId xmlns:a16="http://schemas.microsoft.com/office/drawing/2014/main" val="2302687185"/>
                  </a:ext>
                </a:extLst>
              </a:tr>
            </a:tbl>
          </a:graphicData>
        </a:graphic>
      </p:graphicFrame>
    </p:spTree>
    <p:extLst>
      <p:ext uri="{BB962C8B-B14F-4D97-AF65-F5344CB8AC3E}">
        <p14:creationId xmlns:p14="http://schemas.microsoft.com/office/powerpoint/2010/main" val="21439691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(3/3)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Rel-17 Exception Sheets for </a:t>
            </a:r>
            <a:r>
              <a:rPr lang="de-DE" altLang="de-DE" sz="2400" dirty="0">
                <a:solidFill>
                  <a:srgbClr val="FF0000"/>
                </a:solidFill>
              </a:rPr>
              <a:t>Approval</a:t>
            </a:r>
            <a:r>
              <a:rPr lang="de-DE" altLang="de-DE" sz="2400" dirty="0"/>
              <a:t> </a:t>
            </a:r>
            <a:endParaRPr lang="de-DE" altLang="de-DE" sz="2400" dirty="0">
              <a:solidFill>
                <a:srgbClr val="FF0000"/>
              </a:solidFill>
            </a:endParaRP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4" name="Table 3">
            <a:extLst>
              <a:ext uri="{FF2B5EF4-FFF2-40B4-BE49-F238E27FC236}">
                <a16:creationId xmlns:a16="http://schemas.microsoft.com/office/drawing/2014/main" id="{62ADB00E-2172-414A-99EF-68F5D511B4C3}"/>
              </a:ext>
            </a:extLst>
          </p:cNvPr>
          <p:cNvGraphicFramePr>
            <a:graphicFrameLocks noGrp="1"/>
          </p:cNvGraphicFramePr>
          <p:nvPr>
            <p:extLst>
              <p:ext uri="{D42A27DB-BD31-4B8C-83A1-F6EECF244321}">
                <p14:modId xmlns:p14="http://schemas.microsoft.com/office/powerpoint/2010/main" val="1624285256"/>
              </p:ext>
            </p:extLst>
          </p:nvPr>
        </p:nvGraphicFramePr>
        <p:xfrm>
          <a:off x="473743" y="2564621"/>
          <a:ext cx="8164930" cy="2851630"/>
        </p:xfrm>
        <a:graphic>
          <a:graphicData uri="http://schemas.openxmlformats.org/drawingml/2006/table">
            <a:tbl>
              <a:tblPr firstRow="1" firstCol="1" bandRow="1">
                <a:tableStyleId>{5C22544A-7EE6-4342-B048-85BDC9FD1C3A}</a:tableStyleId>
              </a:tblPr>
              <a:tblGrid>
                <a:gridCol w="1018172">
                  <a:extLst>
                    <a:ext uri="{9D8B030D-6E8A-4147-A177-3AD203B41FA5}">
                      <a16:colId xmlns:a16="http://schemas.microsoft.com/office/drawing/2014/main" val="1866963435"/>
                    </a:ext>
                  </a:extLst>
                </a:gridCol>
                <a:gridCol w="1985211">
                  <a:extLst>
                    <a:ext uri="{9D8B030D-6E8A-4147-A177-3AD203B41FA5}">
                      <a16:colId xmlns:a16="http://schemas.microsoft.com/office/drawing/2014/main" val="3134705244"/>
                    </a:ext>
                  </a:extLst>
                </a:gridCol>
                <a:gridCol w="3501189">
                  <a:extLst>
                    <a:ext uri="{9D8B030D-6E8A-4147-A177-3AD203B41FA5}">
                      <a16:colId xmlns:a16="http://schemas.microsoft.com/office/drawing/2014/main" val="1610333299"/>
                    </a:ext>
                  </a:extLst>
                </a:gridCol>
                <a:gridCol w="1660358">
                  <a:extLst>
                    <a:ext uri="{9D8B030D-6E8A-4147-A177-3AD203B41FA5}">
                      <a16:colId xmlns:a16="http://schemas.microsoft.com/office/drawing/2014/main" val="3553418978"/>
                    </a:ext>
                  </a:extLst>
                </a:gridCol>
              </a:tblGrid>
              <a:tr h="124400">
                <a:tc>
                  <a:txBody>
                    <a:bodyPr/>
                    <a:lstStyle/>
                    <a:p>
                      <a:pPr marL="0" marR="0" algn="ctr" defTabSz="914400" rtl="0" eaLnBrk="1" latinLnBrk="0" hangingPunct="1">
                        <a:spcBef>
                          <a:spcPts val="200"/>
                        </a:spcBef>
                        <a:spcAft>
                          <a:spcPts val="0"/>
                        </a:spcAft>
                      </a:pPr>
                      <a:r>
                        <a:rPr lang="en-GB" sz="1400" b="1" kern="1200">
                          <a:solidFill>
                            <a:schemeClr val="tx1"/>
                          </a:solidFill>
                          <a:effectLst/>
                          <a:latin typeface="+mn-lt"/>
                          <a:ea typeface="+mn-ea"/>
                          <a:cs typeface="Times New Roman" panose="02020603050405020304" pitchFamily="18" charset="0"/>
                        </a:rPr>
                        <a:t>TSG SA TD#</a:t>
                      </a:r>
                      <a:endParaRPr lang="en-US" sz="1400" b="1" kern="1200">
                        <a:solidFill>
                          <a:schemeClr val="tx1"/>
                        </a:solidFill>
                        <a:effectLst/>
                        <a:latin typeface="+mn-lt"/>
                        <a:ea typeface="+mn-ea"/>
                        <a:cs typeface="Times New Roman" panose="02020603050405020304" pitchFamily="18" charset="0"/>
                      </a:endParaRPr>
                    </a:p>
                  </a:txBody>
                  <a:tcPr marL="62200" marR="62200" marT="0" marB="0">
                    <a:solidFill>
                      <a:srgbClr val="62A14D"/>
                    </a:solidFill>
                  </a:tcPr>
                </a:tc>
                <a:tc>
                  <a:txBody>
                    <a:bodyPr/>
                    <a:lstStyle/>
                    <a:p>
                      <a:pPr marL="0" marR="0" algn="ctr" defTabSz="914400" rtl="0" eaLnBrk="1" latinLnBrk="0" hangingPunct="1">
                        <a:spcBef>
                          <a:spcPts val="200"/>
                        </a:spcBef>
                        <a:spcAft>
                          <a:spcPts val="0"/>
                        </a:spcAft>
                      </a:pPr>
                      <a:r>
                        <a:rPr lang="en-GB" sz="1400" b="1" kern="1200">
                          <a:solidFill>
                            <a:schemeClr val="tx1"/>
                          </a:solidFill>
                          <a:effectLst/>
                          <a:latin typeface="+mn-lt"/>
                          <a:ea typeface="+mn-ea"/>
                          <a:cs typeface="Times New Roman" panose="02020603050405020304" pitchFamily="18" charset="0"/>
                        </a:rPr>
                        <a:t>Type</a:t>
                      </a:r>
                      <a:endParaRPr lang="en-US" sz="1400" b="1" kern="1200">
                        <a:solidFill>
                          <a:schemeClr val="tx1"/>
                        </a:solidFill>
                        <a:effectLst/>
                        <a:latin typeface="+mn-lt"/>
                        <a:ea typeface="+mn-ea"/>
                        <a:cs typeface="Times New Roman" panose="02020603050405020304" pitchFamily="18" charset="0"/>
                      </a:endParaRPr>
                    </a:p>
                  </a:txBody>
                  <a:tcPr marL="62200" marR="62200" marT="0" marB="0">
                    <a:solidFill>
                      <a:srgbClr val="62A14D"/>
                    </a:solidFill>
                  </a:tcPr>
                </a:tc>
                <a:tc>
                  <a:txBody>
                    <a:bodyPr/>
                    <a:lstStyle/>
                    <a:p>
                      <a:pPr marL="0" marR="0" algn="ctr" defTabSz="914400" rtl="0" eaLnBrk="1" latinLnBrk="0" hangingPunct="1">
                        <a:spcBef>
                          <a:spcPts val="200"/>
                        </a:spcBef>
                        <a:spcAft>
                          <a:spcPts val="0"/>
                        </a:spcAft>
                      </a:pPr>
                      <a:r>
                        <a:rPr lang="en-GB" sz="1400" b="1" kern="1200">
                          <a:solidFill>
                            <a:schemeClr val="tx1"/>
                          </a:solidFill>
                          <a:effectLst/>
                          <a:latin typeface="+mn-lt"/>
                          <a:ea typeface="+mn-ea"/>
                          <a:cs typeface="Times New Roman" panose="02020603050405020304" pitchFamily="18" charset="0"/>
                        </a:rPr>
                        <a:t>Title</a:t>
                      </a:r>
                      <a:endParaRPr lang="en-US" sz="1400" b="1" kern="1200">
                        <a:solidFill>
                          <a:schemeClr val="tx1"/>
                        </a:solidFill>
                        <a:effectLst/>
                        <a:latin typeface="+mn-lt"/>
                        <a:ea typeface="+mn-ea"/>
                        <a:cs typeface="Times New Roman" panose="02020603050405020304" pitchFamily="18" charset="0"/>
                      </a:endParaRPr>
                    </a:p>
                  </a:txBody>
                  <a:tcPr marL="62200" marR="62200" marT="0" marB="0">
                    <a:solidFill>
                      <a:srgbClr val="62A14D"/>
                    </a:solidFill>
                  </a:tcPr>
                </a:tc>
                <a:tc>
                  <a:txBody>
                    <a:bodyPr/>
                    <a:lstStyle/>
                    <a:p>
                      <a:pPr marL="0" marR="0" algn="ctr" defTabSz="914400" rtl="0" eaLnBrk="1" latinLnBrk="0" hangingPunct="1">
                        <a:spcBef>
                          <a:spcPts val="200"/>
                        </a:spcBef>
                        <a:spcAft>
                          <a:spcPts val="0"/>
                        </a:spcAft>
                      </a:pPr>
                      <a:r>
                        <a:rPr lang="en-GB" sz="1400" b="1" kern="1200" dirty="0">
                          <a:solidFill>
                            <a:schemeClr val="tx1"/>
                          </a:solidFill>
                          <a:effectLst/>
                          <a:latin typeface="+mn-lt"/>
                          <a:ea typeface="+mn-ea"/>
                          <a:cs typeface="Times New Roman" panose="02020603050405020304" pitchFamily="18" charset="0"/>
                        </a:rPr>
                        <a:t>WI Code</a:t>
                      </a:r>
                      <a:endParaRPr lang="en-US" sz="1400" b="1" kern="1200" dirty="0">
                        <a:solidFill>
                          <a:schemeClr val="tx1"/>
                        </a:solidFill>
                        <a:effectLst/>
                        <a:latin typeface="+mn-lt"/>
                        <a:ea typeface="+mn-ea"/>
                        <a:cs typeface="Times New Roman" panose="02020603050405020304" pitchFamily="18" charset="0"/>
                      </a:endParaRPr>
                    </a:p>
                  </a:txBody>
                  <a:tcPr marL="62200" marR="62200" marT="0" marB="0">
                    <a:solidFill>
                      <a:srgbClr val="62A14D"/>
                    </a:solidFill>
                  </a:tcPr>
                </a:tc>
                <a:extLst>
                  <a:ext uri="{0D108BD9-81ED-4DB2-BD59-A6C34878D82A}">
                    <a16:rowId xmlns:a16="http://schemas.microsoft.com/office/drawing/2014/main" val="123429449"/>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SP-210311</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WI EXCEPTION REQUEST</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Rel-17 Work Item Exception for eV2XARC_Ph2</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eV2XARC_Ph2</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2955921372"/>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SP-210312</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WI EXCEPTION REQUEST</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Rel-17 Work Item Exception for eNPN</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err="1">
                          <a:solidFill>
                            <a:schemeClr val="tx1"/>
                          </a:solidFill>
                          <a:effectLst/>
                          <a:latin typeface="+mn-lt"/>
                          <a:ea typeface="+mn-ea"/>
                          <a:cs typeface="Times New Roman" panose="02020603050405020304" pitchFamily="18" charset="0"/>
                        </a:rPr>
                        <a:t>eNPN</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3399052076"/>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SP-210313</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WI EXCEPTION REQUEST</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Rel-17 Work Item Exception for MUSIM</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MUSIM</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1718608113"/>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SP-210314</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WI EXCEPTION REQUEST</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Rel-17 Work Item Exception for </a:t>
                      </a:r>
                      <a:r>
                        <a:rPr lang="en-GB" sz="1400" b="0" kern="1200" dirty="0" err="1">
                          <a:solidFill>
                            <a:schemeClr val="tx1"/>
                          </a:solidFill>
                          <a:effectLst/>
                          <a:latin typeface="+mn-lt"/>
                          <a:ea typeface="+mn-ea"/>
                          <a:cs typeface="Times New Roman" panose="02020603050405020304" pitchFamily="18" charset="0"/>
                        </a:rPr>
                        <a:t>IIoT</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err="1">
                          <a:solidFill>
                            <a:schemeClr val="tx1"/>
                          </a:solidFill>
                          <a:effectLst/>
                          <a:latin typeface="+mn-lt"/>
                          <a:ea typeface="+mn-ea"/>
                          <a:cs typeface="Times New Roman" panose="02020603050405020304" pitchFamily="18" charset="0"/>
                        </a:rPr>
                        <a:t>IIoT</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4138816781"/>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SP-210315</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WI EXCEPTION REQUEST</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Rel-17 Work Item Exception for eEDGE_5GC</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eEDGE_5GC</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2480036851"/>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SP-210316</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WI EXCEPTION REQUEST</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Rel-17 Work Item Exception for eNS_Ph2</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eNS_Ph2</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397490272"/>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SP-210317</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WI EXCEPTION REQUEST</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Rel-17 Work Item Exception for 5G_ProSe</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5G_ProSe</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3797187861"/>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SP-210318</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WI EXCEPTION REQUEST</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Rel-17 Work Item Exception for 5G_eLCS_ph2</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5G_eLCS_ph2</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3604487466"/>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SP-210319</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WI EXCEPTION REQUEST</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Rel-17 Work Item Exception for eNA_Ph2</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eNA_Ph2</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1829858827"/>
                  </a:ext>
                </a:extLst>
              </a:tr>
              <a:tr h="221155">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SP-210320</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WI EXCEPTION REQUEST</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Rel-17 Work Item Exception for 5GSAT_ARCH</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5GSAT_ARCH</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3803888352"/>
                  </a:ext>
                </a:extLst>
              </a:tr>
              <a:tr h="0">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SP-210321</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WI EXCEPTION REQUEST</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Rel-17 Work Item Exception for ID_UAS</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ID_UAS</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4012089745"/>
                  </a:ext>
                </a:extLst>
              </a:tr>
              <a:tr h="0">
                <a:tc>
                  <a:txBody>
                    <a:bodyPr/>
                    <a:lstStyle/>
                    <a:p>
                      <a:pPr marL="0" marR="0" algn="l" defTabSz="914400" rtl="0" eaLnBrk="1" latinLnBrk="0" hangingPunct="1">
                        <a:spcBef>
                          <a:spcPts val="200"/>
                        </a:spcBef>
                        <a:spcAft>
                          <a:spcPts val="0"/>
                        </a:spcAft>
                        <a:tabLst>
                          <a:tab pos="180340" algn="l"/>
                          <a:tab pos="360045" algn="l"/>
                        </a:tabLst>
                      </a:pPr>
                      <a:r>
                        <a:rPr lang="en-GB" sz="1400" b="1" kern="1200">
                          <a:solidFill>
                            <a:srgbClr val="365F91"/>
                          </a:solidFill>
                          <a:effectLst/>
                          <a:latin typeface="+mn-lt"/>
                          <a:ea typeface="+mn-ea"/>
                          <a:cs typeface="Times New Roman" panose="02020603050405020304" pitchFamily="18" charset="0"/>
                        </a:rPr>
                        <a:t>SP-210322</a:t>
                      </a:r>
                      <a:endParaRPr lang="en-US" sz="1400" b="1" kern="1200">
                        <a:solidFill>
                          <a:srgbClr val="365F9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WI EXCEPTION REQUEST</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a:solidFill>
                            <a:schemeClr val="tx1"/>
                          </a:solidFill>
                          <a:effectLst/>
                          <a:latin typeface="+mn-lt"/>
                          <a:ea typeface="+mn-ea"/>
                          <a:cs typeface="Times New Roman" panose="02020603050405020304" pitchFamily="18" charset="0"/>
                        </a:rPr>
                        <a:t>Rel-17 Work Item Exception for 5MBS</a:t>
                      </a:r>
                      <a:endParaRPr lang="en-US" sz="1400" b="0" kern="120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tc>
                  <a:txBody>
                    <a:bodyPr/>
                    <a:lstStyle/>
                    <a:p>
                      <a:pPr marL="0" marR="0" algn="l" defTabSz="914400" rtl="0" eaLnBrk="1" latinLnBrk="0" hangingPunct="1">
                        <a:spcBef>
                          <a:spcPts val="200"/>
                        </a:spcBef>
                        <a:spcAft>
                          <a:spcPts val="0"/>
                        </a:spcAft>
                        <a:tabLst>
                          <a:tab pos="180340" algn="l"/>
                          <a:tab pos="360045" algn="l"/>
                        </a:tabLst>
                      </a:pPr>
                      <a:r>
                        <a:rPr lang="en-GB" sz="1400" b="0" kern="1200" dirty="0">
                          <a:solidFill>
                            <a:schemeClr val="tx1"/>
                          </a:solidFill>
                          <a:effectLst/>
                          <a:latin typeface="+mn-lt"/>
                          <a:ea typeface="+mn-ea"/>
                          <a:cs typeface="Times New Roman" panose="02020603050405020304" pitchFamily="18" charset="0"/>
                        </a:rPr>
                        <a:t>5MBS</a:t>
                      </a:r>
                      <a:endParaRPr lang="en-US" sz="1400" b="0" kern="1200" dirty="0">
                        <a:solidFill>
                          <a:schemeClr val="tx1"/>
                        </a:solidFill>
                        <a:effectLst/>
                        <a:latin typeface="+mn-lt"/>
                        <a:ea typeface="+mn-ea"/>
                        <a:cs typeface="Times New Roman" panose="02020603050405020304" pitchFamily="18" charset="0"/>
                      </a:endParaRPr>
                    </a:p>
                  </a:txBody>
                  <a:tcPr marL="62200" marR="62200" marT="0" marB="0">
                    <a:solidFill>
                      <a:srgbClr val="E9EDF4"/>
                    </a:solidFill>
                  </a:tcPr>
                </a:tc>
                <a:extLst>
                  <a:ext uri="{0D108BD9-81ED-4DB2-BD59-A6C34878D82A}">
                    <a16:rowId xmlns:a16="http://schemas.microsoft.com/office/drawing/2014/main" val="3350365265"/>
                  </a:ext>
                </a:extLst>
              </a:tr>
            </a:tbl>
          </a:graphicData>
        </a:graphic>
      </p:graphicFrame>
    </p:spTree>
    <p:extLst>
      <p:ext uri="{BB962C8B-B14F-4D97-AF65-F5344CB8AC3E}">
        <p14:creationId xmlns:p14="http://schemas.microsoft.com/office/powerpoint/2010/main" val="9885409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1) General aspects (events since SA#91-e, statistics, next meetings)</a:t>
            </a:r>
          </a:p>
          <a:p>
            <a:pPr eaLnBrk="1" hangingPunct="1">
              <a:defRPr/>
            </a:pPr>
            <a:r>
              <a:rPr lang="en-GB" sz="2400" dirty="0">
                <a:solidFill>
                  <a:schemeClr val="bg1">
                    <a:lumMod val="65000"/>
                  </a:schemeClr>
                </a:solidFill>
              </a:rPr>
              <a:t> 2) SA Work Report</a:t>
            </a:r>
          </a:p>
          <a:p>
            <a:pPr lvl="1" eaLnBrk="1" hangingPunct="1">
              <a:defRPr/>
            </a:pPr>
            <a:r>
              <a:rPr lang="en-GB" sz="2000" dirty="0">
                <a:solidFill>
                  <a:schemeClr val="bg1">
                    <a:lumMod val="65000"/>
                  </a:schemeClr>
                </a:solidFill>
              </a:rPr>
              <a:t>2.1) Rel-14 and before Maintenance</a:t>
            </a:r>
          </a:p>
          <a:p>
            <a:pPr lvl="1" eaLnBrk="1" hangingPunct="1">
              <a:defRPr/>
            </a:pPr>
            <a:r>
              <a:rPr lang="en-GB" sz="2000" dirty="0">
                <a:solidFill>
                  <a:schemeClr val="bg1">
                    <a:lumMod val="65000"/>
                  </a:schemeClr>
                </a:solidFill>
              </a:rPr>
              <a:t>2.2) Rel-15 Maintenance and Work</a:t>
            </a:r>
          </a:p>
          <a:p>
            <a:pPr lvl="1" eaLnBrk="1" hangingPunct="1">
              <a:defRPr/>
            </a:pPr>
            <a:r>
              <a:rPr lang="en-GB" sz="2000" dirty="0">
                <a:solidFill>
                  <a:schemeClr val="bg1">
                    <a:lumMod val="65000"/>
                  </a:schemeClr>
                </a:solidFill>
              </a:rPr>
              <a:t>2.3) Rel-16 and later Work and Maintenance</a:t>
            </a:r>
          </a:p>
          <a:p>
            <a:pPr lvl="1" eaLnBrk="1" hangingPunct="1">
              <a:defRPr/>
            </a:pPr>
            <a:r>
              <a:rPr lang="en-GB" sz="2000" dirty="0">
                <a:solidFill>
                  <a:schemeClr val="bg1">
                    <a:lumMod val="65000"/>
                  </a:schemeClr>
                </a:solidFill>
              </a:rPr>
              <a:t>2.4) New and Updated </a:t>
            </a:r>
            <a:r>
              <a:rPr lang="en-GB" sz="2000" dirty="0" err="1">
                <a:solidFill>
                  <a:schemeClr val="bg1">
                    <a:lumMod val="65000"/>
                  </a:schemeClr>
                </a:solidFill>
              </a:rPr>
              <a:t>WIDs</a:t>
            </a:r>
            <a:r>
              <a:rPr lang="en-GB" sz="2000" dirty="0">
                <a:solidFill>
                  <a:schemeClr val="bg1">
                    <a:lumMod val="65000"/>
                  </a:schemeClr>
                </a:solidFill>
              </a:rPr>
              <a:t> and </a:t>
            </a:r>
            <a:r>
              <a:rPr lang="en-GB" sz="2000" dirty="0" err="1">
                <a:solidFill>
                  <a:schemeClr val="bg1">
                    <a:lumMod val="65000"/>
                  </a:schemeClr>
                </a:solidFill>
              </a:rPr>
              <a:t>SIDs</a:t>
            </a:r>
            <a:endParaRPr lang="en-GB" sz="2000" dirty="0">
              <a:solidFill>
                <a:schemeClr val="bg1">
                  <a:lumMod val="65000"/>
                </a:schemeClr>
              </a:solidFill>
            </a:endParaRPr>
          </a:p>
          <a:p>
            <a:pPr lvl="1" eaLnBrk="1" hangingPunct="1">
              <a:defRPr/>
            </a:pPr>
            <a:r>
              <a:rPr lang="en-GB" sz="2000" dirty="0">
                <a:solidFill>
                  <a:schemeClr val="bg1">
                    <a:lumMod val="65000"/>
                  </a:schemeClr>
                </a:solidFill>
              </a:rPr>
              <a:t>2.5) </a:t>
            </a:r>
            <a:r>
              <a:rPr lang="en-GB" sz="2000" dirty="0" err="1">
                <a:solidFill>
                  <a:schemeClr val="bg1">
                    <a:lumMod val="65000"/>
                  </a:schemeClr>
                </a:solidFill>
              </a:rPr>
              <a:t>IETF</a:t>
            </a:r>
            <a:r>
              <a:rPr lang="en-GB" sz="2000" dirty="0">
                <a:solidFill>
                  <a:schemeClr val="bg1">
                    <a:lumMod val="65000"/>
                  </a:schemeClr>
                </a:solidFill>
              </a:rPr>
              <a:t> Dependency Update</a:t>
            </a:r>
          </a:p>
          <a:p>
            <a:pPr eaLnBrk="1" hangingPunct="1">
              <a:defRPr/>
            </a:pPr>
            <a:r>
              <a:rPr lang="en-GB" sz="2400" dirty="0">
                <a:solidFill>
                  <a:schemeClr val="bg1">
                    <a:lumMod val="65000"/>
                  </a:schemeClr>
                </a:solidFill>
              </a:rPr>
              <a:t> 3) Action Items</a:t>
            </a:r>
          </a:p>
          <a:p>
            <a:pPr eaLnBrk="1" hangingPunct="1">
              <a:defRPr/>
            </a:pPr>
            <a:r>
              <a:rPr lang="en-GB" sz="2400" dirty="0">
                <a:solidFill>
                  <a:schemeClr val="bg1">
                    <a:lumMod val="65000"/>
                  </a:schemeClr>
                </a:solidFill>
              </a:rPr>
              <a:t> 4) Documents for Information and Approval</a:t>
            </a:r>
          </a:p>
          <a:p>
            <a:pPr eaLnBrk="1" hangingPunct="1">
              <a:defRPr/>
            </a:pPr>
            <a:r>
              <a:rPr lang="en-GB" sz="2400" dirty="0">
                <a:solidFill>
                  <a:schemeClr val="bg1">
                    <a:lumMod val="65000"/>
                  </a:schemeClr>
                </a:solidFill>
              </a:rPr>
              <a:t> </a:t>
            </a:r>
            <a:r>
              <a:rPr lang="en-GB" sz="2400" b="1" i="1" dirty="0"/>
              <a:t>5) Collected Items requiring action from SA</a:t>
            </a:r>
          </a:p>
        </p:txBody>
      </p:sp>
      <p:sp>
        <p:nvSpPr>
          <p:cNvPr id="50180"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4075"/>
            <a:ext cx="6827838" cy="1143000"/>
          </a:xfrm>
        </p:spPr>
        <p:txBody>
          <a:bodyPr/>
          <a:lstStyle/>
          <a:p>
            <a:r>
              <a:rPr lang="de-DE" altLang="de-DE" b="1" dirty="0"/>
              <a:t>1) General Aspects (3/7)</a:t>
            </a:r>
          </a:p>
        </p:txBody>
      </p:sp>
      <p:sp>
        <p:nvSpPr>
          <p:cNvPr id="3075" name="Content Placeholder 2"/>
          <p:cNvSpPr>
            <a:spLocks noGrp="1"/>
          </p:cNvSpPr>
          <p:nvPr>
            <p:ph idx="1"/>
          </p:nvPr>
        </p:nvSpPr>
        <p:spPr>
          <a:xfrm>
            <a:off x="457200" y="1237075"/>
            <a:ext cx="8229600" cy="4470305"/>
          </a:xfrm>
        </p:spPr>
        <p:txBody>
          <a:bodyPr/>
          <a:lstStyle/>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#144-e </a:t>
            </a:r>
            <a:r>
              <a:rPr lang="en-US" altLang="de-DE" sz="1600" u="sng" dirty="0">
                <a:latin typeface="Arial" panose="020B0604020202020204" pitchFamily="34" charset="0"/>
              </a:rPr>
              <a:t>(12-16 April 2021)</a:t>
            </a:r>
            <a:r>
              <a:rPr lang="en-US" altLang="de-DE" sz="1900" u="sng" dirty="0">
                <a:latin typeface="Arial" panose="020B0604020202020204" pitchFamily="34" charset="0"/>
              </a:rPr>
              <a:t>:</a:t>
            </a: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336</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registered</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#144-e</a:t>
            </a:r>
          </a:p>
          <a:p>
            <a:pPr lvl="1">
              <a:lnSpc>
                <a:spcPct val="80000"/>
              </a:lnSpc>
            </a:pPr>
            <a:r>
              <a:rPr lang="en-US" altLang="ko-KR" sz="14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~6450 </a:t>
            </a:r>
            <a:r>
              <a:rPr lang="en-US" altLang="ko-KR" sz="1400" dirty="0">
                <a:highlight>
                  <a:srgbClr val="FFFF00"/>
                </a:highlight>
                <a:latin typeface="Arial" panose="020B0604020202020204" pitchFamily="34" charset="0"/>
                <a:ea typeface="Gulim" panose="020B0600000101010101" pitchFamily="34" charset="-127"/>
                <a:cs typeface="Arial" panose="020B0604020202020204" pitchFamily="34" charset="0"/>
              </a:rPr>
              <a:t>e-mails were sent to the list during the e-meeting</a:t>
            </a:r>
            <a:endParaRPr lang="en-GB" altLang="ko-KR" sz="1400" dirty="0">
              <a:highlight>
                <a:srgbClr val="FFFF00"/>
              </a:highlight>
              <a:latin typeface="Arial" panose="020B0604020202020204" pitchFamily="34" charset="0"/>
              <a:ea typeface="Gulim" panose="020B0600000101010101" pitchFamily="34" charset="-127"/>
              <a:cs typeface="Arial" panose="020B0604020202020204" pitchFamily="34" charset="0"/>
            </a:endParaRP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1193</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1186</a:t>
            </a:r>
            <a:r>
              <a:rPr lang="en-GB" altLang="ko-KR" sz="14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handled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662</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49</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14</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19</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93</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145 </a:t>
            </a:r>
            <a:r>
              <a:rPr lang="de-DE" altLang="ko-KR" sz="1200" dirty="0">
                <a:solidFill>
                  <a:srgbClr val="FF0000"/>
                </a:solidFill>
                <a:latin typeface="Arial" panose="020B0604020202020204" pitchFamily="34" charset="0"/>
                <a:ea typeface="Gulim" panose="020B0600000101010101" pitchFamily="34" charset="-127"/>
              </a:rPr>
              <a:t>(</a:t>
            </a:r>
            <a:r>
              <a:rPr lang="de-DE" altLang="ko-KR" sz="1200" u="sng" dirty="0">
                <a:solidFill>
                  <a:srgbClr val="FF0000"/>
                </a:solidFill>
                <a:latin typeface="Arial" panose="020B0604020202020204" pitchFamily="34" charset="0"/>
                <a:ea typeface="Gulim" panose="020B0600000101010101" pitchFamily="34" charset="-127"/>
              </a:rPr>
              <a:t>216 agreed</a:t>
            </a:r>
            <a:r>
              <a:rPr lang="de-DE" altLang="ko-KR" sz="1200" dirty="0">
                <a:solidFill>
                  <a:srgbClr val="FF0000"/>
                </a:solidFill>
                <a:latin typeface="Arial" panose="020B0604020202020204" pitchFamily="34" charset="0"/>
                <a:ea typeface="Gulim" panose="020B0600000101010101" pitchFamily="34" charset="-127"/>
              </a:rPr>
              <a:t>, </a:t>
            </a:r>
            <a:r>
              <a:rPr lang="de-DE" altLang="ko-KR" sz="1200" u="sng" dirty="0">
                <a:solidFill>
                  <a:srgbClr val="FF0000"/>
                </a:solidFill>
                <a:latin typeface="Arial" panose="020B0604020202020204" pitchFamily="34" charset="0"/>
                <a:ea typeface="Gulim" panose="020B0600000101010101" pitchFamily="34" charset="-127"/>
              </a:rPr>
              <a:t>71</a:t>
            </a:r>
            <a:r>
              <a:rPr lang="de-DE" altLang="ko-KR" sz="1200" dirty="0">
                <a:solidFill>
                  <a:srgbClr val="FF0000"/>
                </a:solidFill>
                <a:latin typeface="Arial" panose="020B0604020202020204" pitchFamily="34" charset="0"/>
                <a:ea typeface="Gulim" panose="020B0600000101010101" pitchFamily="34" charset="-127"/>
              </a:rPr>
              <a:t> of which were revised again and agreed at SA WG2#145-e)</a:t>
            </a:r>
            <a:endParaRPr lang="en-US" altLang="ko-KR" sz="1200" b="1" dirty="0">
              <a:latin typeface="Arial" panose="020B0604020202020204" pitchFamily="34" charset="0"/>
              <a:ea typeface="Gulim" panose="020B0600000101010101" pitchFamily="34" charset="-127"/>
            </a:endParaRPr>
          </a:p>
          <a:p>
            <a:pPr marL="0" indent="0">
              <a:lnSpc>
                <a:spcPct val="80000"/>
              </a:lnSpc>
              <a:buNone/>
            </a:pP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#145-e </a:t>
            </a:r>
            <a:r>
              <a:rPr lang="en-US" altLang="de-DE" sz="1600" u="sng" dirty="0">
                <a:latin typeface="Arial" panose="020B0604020202020204" pitchFamily="34" charset="0"/>
              </a:rPr>
              <a:t>(17-28 May 2021)</a:t>
            </a:r>
            <a:r>
              <a:rPr lang="en-US" altLang="de-DE" sz="1900" u="sng" dirty="0">
                <a:latin typeface="Arial" panose="020B0604020202020204" pitchFamily="34" charset="0"/>
              </a:rPr>
              <a:t>:</a:t>
            </a: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366</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registered</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#145-e</a:t>
            </a:r>
          </a:p>
          <a:p>
            <a:pPr lvl="1">
              <a:lnSpc>
                <a:spcPct val="80000"/>
              </a:lnSpc>
            </a:pPr>
            <a:r>
              <a:rPr lang="en-US" altLang="ko-KR" sz="14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~8550 </a:t>
            </a:r>
            <a:r>
              <a:rPr lang="en-US" altLang="ko-KR" sz="1400" dirty="0">
                <a:highlight>
                  <a:srgbClr val="FFFF00"/>
                </a:highlight>
                <a:latin typeface="Arial" panose="020B0604020202020204" pitchFamily="34" charset="0"/>
                <a:ea typeface="Gulim" panose="020B0600000101010101" pitchFamily="34" charset="-127"/>
                <a:cs typeface="Arial" panose="020B0604020202020204" pitchFamily="34" charset="0"/>
              </a:rPr>
              <a:t>e-mails were sent to the list during the e-meeting</a:t>
            </a:r>
            <a:endParaRPr lang="en-GB" altLang="ko-KR" sz="1400" dirty="0">
              <a:highlight>
                <a:srgbClr val="FFFF00"/>
              </a:highlight>
              <a:latin typeface="Arial" panose="020B0604020202020204" pitchFamily="34" charset="0"/>
              <a:ea typeface="Gulim" panose="020B0600000101010101" pitchFamily="34" charset="-127"/>
              <a:cs typeface="Arial" panose="020B0604020202020204" pitchFamily="34" charset="0"/>
            </a:endParaRP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1449</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1448</a:t>
            </a:r>
            <a:r>
              <a:rPr lang="en-GB" altLang="ko-KR" sz="14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handled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808</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56</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23</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16</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104</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292</a:t>
            </a:r>
            <a:endParaRPr lang="en-US" altLang="ko-KR" sz="2000" b="1" dirty="0">
              <a:latin typeface="Arial" panose="020B0604020202020204" pitchFamily="34" charset="0"/>
              <a:ea typeface="Gulim" panose="020B0600000101010101" pitchFamily="34" charset="-127"/>
            </a:endParaRPr>
          </a:p>
          <a:p>
            <a:pPr marL="0" indent="0">
              <a:lnSpc>
                <a:spcPct val="80000"/>
              </a:lnSpc>
              <a:buNone/>
            </a:pP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p:txBody>
      </p:sp>
      <p:sp>
        <p:nvSpPr>
          <p:cNvPr id="6" name="Rectangle 4">
            <a:extLst>
              <a:ext uri="{FF2B5EF4-FFF2-40B4-BE49-F238E27FC236}">
                <a16:creationId xmlns:a16="http://schemas.microsoft.com/office/drawing/2014/main" id="{52A06F2A-2309-4E45-AF45-1C342A48BB49}"/>
              </a:ext>
            </a:extLst>
          </p:cNvPr>
          <p:cNvSpPr>
            <a:spLocks noChangeArrowheads="1"/>
          </p:cNvSpPr>
          <p:nvPr/>
        </p:nvSpPr>
        <p:spPr bwMode="auto">
          <a:xfrm>
            <a:off x="457200" y="5886103"/>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911</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08 June 2021</a:t>
            </a:r>
          </a:p>
        </p:txBody>
      </p:sp>
    </p:spTree>
    <p:extLst>
      <p:ext uri="{BB962C8B-B14F-4D97-AF65-F5344CB8AC3E}">
        <p14:creationId xmlns:p14="http://schemas.microsoft.com/office/powerpoint/2010/main" val="2961150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dirty="0"/>
              <a:t>5) Collected Items requiring action </a:t>
            </a:r>
            <a:br>
              <a:rPr lang="en-GB" altLang="de-DE" b="1" dirty="0"/>
            </a:br>
            <a:r>
              <a:rPr lang="en-GB" altLang="de-DE" b="1" dirty="0"/>
              <a:t>from SA</a:t>
            </a:r>
            <a:endParaRPr lang="de-DE" altLang="de-DE" b="1" dirty="0"/>
          </a:p>
        </p:txBody>
      </p:sp>
      <p:sp>
        <p:nvSpPr>
          <p:cNvPr id="51203" name="Content Placeholder 2"/>
          <p:cNvSpPr>
            <a:spLocks noGrp="1"/>
          </p:cNvSpPr>
          <p:nvPr>
            <p:ph idx="1"/>
          </p:nvPr>
        </p:nvSpPr>
        <p:spPr>
          <a:xfrm>
            <a:off x="457200" y="1743740"/>
            <a:ext cx="8372764" cy="4382423"/>
          </a:xfrm>
        </p:spPr>
        <p:txBody>
          <a:bodyPr/>
          <a:lstStyle/>
          <a:p>
            <a:pPr eaLnBrk="1" hangingPunct="1">
              <a:spcBef>
                <a:spcPts val="600"/>
              </a:spcBef>
              <a:spcAft>
                <a:spcPts val="1200"/>
              </a:spcAft>
              <a:defRPr/>
            </a:pPr>
            <a:r>
              <a:rPr lang="en-US" sz="2000" dirty="0">
                <a:solidFill>
                  <a:srgbClr val="FF0000"/>
                </a:solidFill>
              </a:rPr>
              <a:t>1) Approval of Rel-17 TR(s) </a:t>
            </a:r>
            <a:r>
              <a:rPr lang="en-US" sz="2000" i="1" dirty="0">
                <a:solidFill>
                  <a:srgbClr val="FF0000"/>
                </a:solidFill>
              </a:rPr>
              <a:t>(Please see slide# 56)</a:t>
            </a:r>
          </a:p>
          <a:p>
            <a:pPr eaLnBrk="1" hangingPunct="1">
              <a:spcBef>
                <a:spcPts val="600"/>
              </a:spcBef>
              <a:spcAft>
                <a:spcPts val="1200"/>
              </a:spcAft>
              <a:defRPr/>
            </a:pPr>
            <a:r>
              <a:rPr lang="en-US" sz="2000" dirty="0">
                <a:solidFill>
                  <a:srgbClr val="FF0000"/>
                </a:solidFill>
              </a:rPr>
              <a:t>2) Approval of revised Rel-17 WID(s) </a:t>
            </a:r>
            <a:r>
              <a:rPr lang="en-US" sz="2000" i="1" dirty="0">
                <a:solidFill>
                  <a:srgbClr val="FF0000"/>
                </a:solidFill>
              </a:rPr>
              <a:t>(Please see slide# 57)</a:t>
            </a:r>
          </a:p>
          <a:p>
            <a:pPr eaLnBrk="1" hangingPunct="1">
              <a:spcBef>
                <a:spcPts val="600"/>
              </a:spcBef>
              <a:spcAft>
                <a:spcPts val="1200"/>
              </a:spcAft>
              <a:defRPr/>
            </a:pPr>
            <a:r>
              <a:rPr lang="en-US" sz="2000" dirty="0">
                <a:solidFill>
                  <a:srgbClr val="FF0000"/>
                </a:solidFill>
              </a:rPr>
              <a:t>3) TSG SA to discuss the Rel-17 WI exception sheets (slide #58) and provide guidance to SA WG2 on whether to continue the Rel-17 WI exception in Q3, 2021. </a:t>
            </a:r>
          </a:p>
          <a:p>
            <a:pPr marL="0" indent="0" eaLnBrk="1" hangingPunct="1">
              <a:spcBef>
                <a:spcPts val="600"/>
              </a:spcBef>
              <a:spcAft>
                <a:spcPts val="1200"/>
              </a:spcAft>
              <a:buNone/>
              <a:defRPr/>
            </a:pPr>
            <a:endParaRPr lang="en-US" sz="2000" i="1" dirty="0">
              <a:solidFill>
                <a:srgbClr val="FF0000"/>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4514850"/>
            <a:ext cx="14606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a:latin typeface="Arial" panose="020B0604020202020204" pitchFamily="34" charset="0"/>
              </a:rPr>
              <a:t>Puneet Jain</a:t>
            </a:r>
          </a:p>
          <a:p>
            <a:pPr>
              <a:spcBef>
                <a:spcPct val="0"/>
              </a:spcBef>
              <a:buFontTx/>
              <a:buNone/>
            </a:pPr>
            <a:r>
              <a:rPr lang="en-US" altLang="en-US" sz="1000" dirty="0">
                <a:latin typeface="Arial" panose="020B0604020202020204" pitchFamily="34" charset="0"/>
              </a:rPr>
              <a:t>Chair of 3GPP SA2</a:t>
            </a:r>
          </a:p>
          <a:p>
            <a:pPr>
              <a:spcBef>
                <a:spcPct val="0"/>
              </a:spcBef>
              <a:buFontTx/>
              <a:buNone/>
            </a:pPr>
            <a:r>
              <a:rPr lang="en-US" altLang="en-US" sz="1000" dirty="0">
                <a:latin typeface="Arial" panose="020B0604020202020204" pitchFamily="34" charset="0"/>
                <a:hlinkClick r:id="rId3"/>
              </a:rPr>
              <a:t>puneet.jain@intel.com</a:t>
            </a:r>
            <a:endParaRPr lang="en-US" altLang="en-US" sz="1000" dirty="0">
              <a:latin typeface="Arial" panose="020B0604020202020204" pitchFamily="34" charset="0"/>
            </a:endParaRPr>
          </a:p>
          <a:p>
            <a:pPr>
              <a:spcBef>
                <a:spcPct val="0"/>
              </a:spcBef>
              <a:buFontTx/>
              <a:buNone/>
            </a:pPr>
            <a:r>
              <a:rPr lang="en-US" altLang="en-US" sz="1000" dirty="0">
                <a:latin typeface="Arial" panose="020B0604020202020204" pitchFamily="34" charset="0"/>
                <a:hlinkClick r:id="rId4"/>
              </a:rPr>
              <a:t>www.3gpp.org</a:t>
            </a:r>
            <a:endParaRPr lang="en-US" altLang="en-US" sz="1000" dirty="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25155" y="0"/>
            <a:ext cx="6827838" cy="1143000"/>
          </a:xfrm>
        </p:spPr>
        <p:txBody>
          <a:bodyPr/>
          <a:lstStyle/>
          <a:p>
            <a:r>
              <a:rPr lang="de-DE" altLang="de-DE" b="1" dirty="0"/>
              <a:t>1) General Aspects (4/7)</a:t>
            </a:r>
          </a:p>
        </p:txBody>
      </p:sp>
      <p:graphicFrame>
        <p:nvGraphicFramePr>
          <p:cNvPr id="5" name="Chart 4">
            <a:extLst>
              <a:ext uri="{FF2B5EF4-FFF2-40B4-BE49-F238E27FC236}">
                <a16:creationId xmlns:a16="http://schemas.microsoft.com/office/drawing/2014/main" id="{F896234B-A910-41D3-A7B7-CBFBEF2F7D6F}"/>
              </a:ext>
            </a:extLst>
          </p:cNvPr>
          <p:cNvGraphicFramePr>
            <a:graphicFrameLocks/>
          </p:cNvGraphicFramePr>
          <p:nvPr/>
        </p:nvGraphicFramePr>
        <p:xfrm>
          <a:off x="0" y="658025"/>
          <a:ext cx="9101012" cy="578177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de-DE" altLang="de-DE" b="1" dirty="0"/>
              <a:t>1) General Aspects (5/7)</a:t>
            </a:r>
            <a:br>
              <a:rPr lang="de-DE" altLang="de-DE" b="1" dirty="0"/>
            </a:br>
            <a:r>
              <a:rPr lang="de-DE" altLang="de-DE" sz="2800" b="1" dirty="0"/>
              <a:t>Resource usage</a:t>
            </a:r>
          </a:p>
        </p:txBody>
      </p:sp>
      <p:sp>
        <p:nvSpPr>
          <p:cNvPr id="1638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16388" name="TextBox 1"/>
          <p:cNvSpPr txBox="1">
            <a:spLocks noChangeArrowheads="1"/>
          </p:cNvSpPr>
          <p:nvPr/>
        </p:nvSpPr>
        <p:spPr bwMode="auto">
          <a:xfrm>
            <a:off x="3549737" y="5903509"/>
            <a:ext cx="171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SA2 meetings</a:t>
            </a:r>
          </a:p>
        </p:txBody>
      </p:sp>
      <p:sp>
        <p:nvSpPr>
          <p:cNvPr id="16389" name="TextBox 15"/>
          <p:cNvSpPr txBox="1">
            <a:spLocks noChangeArrowheads="1"/>
          </p:cNvSpPr>
          <p:nvPr/>
        </p:nvSpPr>
        <p:spPr bwMode="auto">
          <a:xfrm rot="-54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Sessions</a:t>
            </a:r>
          </a:p>
        </p:txBody>
      </p:sp>
      <p:graphicFrame>
        <p:nvGraphicFramePr>
          <p:cNvPr id="11" name="Chart 10">
            <a:extLst>
              <a:ext uri="{FF2B5EF4-FFF2-40B4-BE49-F238E27FC236}">
                <a16:creationId xmlns:a16="http://schemas.microsoft.com/office/drawing/2014/main" id="{68A5B159-0055-44CA-BBE4-DEAC7A5B4DF1}"/>
              </a:ext>
            </a:extLst>
          </p:cNvPr>
          <p:cNvGraphicFramePr>
            <a:graphicFrameLocks/>
          </p:cNvGraphicFramePr>
          <p:nvPr/>
        </p:nvGraphicFramePr>
        <p:xfrm>
          <a:off x="441964" y="1496546"/>
          <a:ext cx="8588388" cy="428201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dirty="0"/>
              <a:t>1) General Aspects (6/7)</a:t>
            </a:r>
            <a:br>
              <a:rPr lang="de-DE" altLang="de-DE" b="1" dirty="0"/>
            </a:br>
            <a:r>
              <a:rPr lang="de-DE" altLang="de-DE" sz="2800" b="1" dirty="0"/>
              <a:t>Document Handling / Meeting</a:t>
            </a:r>
          </a:p>
        </p:txBody>
      </p:sp>
      <p:sp>
        <p:nvSpPr>
          <p:cNvPr id="17411" name="TextBox 12"/>
          <p:cNvSpPr txBox="1">
            <a:spLocks noChangeArrowheads="1"/>
          </p:cNvSpPr>
          <p:nvPr/>
        </p:nvSpPr>
        <p:spPr bwMode="auto">
          <a:xfrm rot="-5400000">
            <a:off x="-736600" y="5449269"/>
            <a:ext cx="208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Number of Tdocs</a:t>
            </a:r>
          </a:p>
        </p:txBody>
      </p:sp>
      <p:graphicFrame>
        <p:nvGraphicFramePr>
          <p:cNvPr id="6" name="Chart 5">
            <a:extLst>
              <a:ext uri="{FF2B5EF4-FFF2-40B4-BE49-F238E27FC236}">
                <a16:creationId xmlns:a16="http://schemas.microsoft.com/office/drawing/2014/main" id="{66C5960D-783D-49E4-9DE8-3F256BED0767}"/>
              </a:ext>
            </a:extLst>
          </p:cNvPr>
          <p:cNvGraphicFramePr>
            <a:graphicFrameLocks/>
          </p:cNvGraphicFramePr>
          <p:nvPr/>
        </p:nvGraphicFramePr>
        <p:xfrm>
          <a:off x="1" y="1350235"/>
          <a:ext cx="9023350" cy="409161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9030</TotalTime>
  <Words>6410</Words>
  <Application>Microsoft Office PowerPoint</Application>
  <PresentationFormat>On-screen Show (4:3)</PresentationFormat>
  <Paragraphs>1195</Paragraphs>
  <Slides>61</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61</vt:i4>
      </vt:variant>
    </vt:vector>
  </HeadingPairs>
  <TitlesOfParts>
    <vt:vector size="67" baseType="lpstr">
      <vt:lpstr>Arial</vt:lpstr>
      <vt:lpstr>Arial </vt:lpstr>
      <vt:lpstr>Calibri</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(5/7) Resource usage</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(2/2)</vt:lpstr>
      <vt:lpstr>Contents</vt:lpstr>
      <vt:lpstr>2.3) Rel-16 Work and Maintenance (1/17)</vt:lpstr>
      <vt:lpstr>2.3) Rel-16 Work and Maintenance (2/17)</vt:lpstr>
      <vt:lpstr>2.3) Rel-16 Work and Maintenance (3/17)</vt:lpstr>
      <vt:lpstr>2.3) Rel-16 Work and Maintenance (4/17)</vt:lpstr>
      <vt:lpstr>2.3) Rel-16 Work and Maintenance (5/17)</vt:lpstr>
      <vt:lpstr>2.3) Rel-16 Work and Maintenance (6/17)</vt:lpstr>
      <vt:lpstr>2.3) Rel-16 Work and Maintenance (7/17)</vt:lpstr>
      <vt:lpstr>2.3) Rel-16 Work and Maintenance (8/17)</vt:lpstr>
      <vt:lpstr>2.3) Rel-16 Work and Maintenance (9/17)</vt:lpstr>
      <vt:lpstr>2.3) Rel-16 Work and Maintenance (10/17)</vt:lpstr>
      <vt:lpstr>2.3) Rel-16 Work and Maintenance (11/17)</vt:lpstr>
      <vt:lpstr>2.3) Rel-16 Work and Maintenance (12/17)</vt:lpstr>
      <vt:lpstr>2.3) Rel-16 Work and Maintenance (13/17)</vt:lpstr>
      <vt:lpstr>2.3) Rel-16 Work and Maintenance (14/17)</vt:lpstr>
      <vt:lpstr>2.3) Rel-16 Work and Maintenance (15/17)</vt:lpstr>
      <vt:lpstr>2.3) Rel-16 Work and Maintenance (16/17)</vt:lpstr>
      <vt:lpstr>2.3) Rel-16 Work and Maintenance (17/17)</vt:lpstr>
      <vt:lpstr>Contents</vt:lpstr>
      <vt:lpstr>2.4) Rel-17 Study/Work (1/16)</vt:lpstr>
      <vt:lpstr>PowerPoint Presentation</vt:lpstr>
      <vt:lpstr>2.4) Rel-17 Study/Work (3/16)</vt:lpstr>
      <vt:lpstr>2.4) Rel-17 Study/Work (4/16)</vt:lpstr>
      <vt:lpstr>2.4) Rel-17 Study/Work (5/16)</vt:lpstr>
      <vt:lpstr>2.4) Rel-17 Study/Work (6/16)</vt:lpstr>
      <vt:lpstr>2.4) Rel-17 Study/Work (7/16)</vt:lpstr>
      <vt:lpstr>2.4) Rel-17 Study/Work (8/16)</vt:lpstr>
      <vt:lpstr>2.4) Rel-17 Study/Work (9/16)</vt:lpstr>
      <vt:lpstr>2.4) Rel-17 Study/Work (10/16)</vt:lpstr>
      <vt:lpstr>2.4) Rel-17 Study/Work (11/16)</vt:lpstr>
      <vt:lpstr>2.4) Rel-17 Study/Work (12/16)</vt:lpstr>
      <vt:lpstr>2.4) Rel-17 Study/Work (13/16)</vt:lpstr>
      <vt:lpstr>2.4) Rel-17 Study/Work (14/16)</vt:lpstr>
      <vt:lpstr>2.4) Rel-17 Study/Work (15/16)</vt:lpstr>
      <vt:lpstr>2.4) Rel-17 Study/Work (16/16)</vt:lpstr>
      <vt:lpstr>Contents</vt:lpstr>
      <vt:lpstr>2.5) IETF and External SDO Normative Reference Update (1/1)</vt:lpstr>
      <vt:lpstr>Contents</vt:lpstr>
      <vt:lpstr>3) SA2 Work Planning</vt:lpstr>
      <vt:lpstr>Contents</vt:lpstr>
      <vt:lpstr>4) Documents for Information and Approval (1/3)</vt:lpstr>
      <vt:lpstr>4) Documents for Information and Approval (2/3)</vt:lpstr>
      <vt:lpstr>4) Documents for Information and Approval (3/3)</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05-23-2140_Puneet Jain</cp:lastModifiedBy>
  <cp:revision>1613</cp:revision>
  <dcterms:created xsi:type="dcterms:W3CDTF">2008-08-30T09:32:10Z</dcterms:created>
  <dcterms:modified xsi:type="dcterms:W3CDTF">2021-06-09T20:40:20Z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